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7FFFCCEE_2BE584ED.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7FFFCCF0_B1068DD4.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7FFFCCF2_BB07B002.xml" ContentType="application/vnd.ms-powerpoint.comments+xml"/>
  <Override PartName="/ppt/notesSlides/notesSlide13.xml" ContentType="application/vnd.openxmlformats-officedocument.presentationml.notesSlide+xml"/>
  <Override PartName="/ppt/comments/modernComment_7FFFCCF3_1472F31C.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2145705961" r:id="rId5"/>
    <p:sldId id="2147470591" r:id="rId6"/>
    <p:sldId id="2147470592" r:id="rId7"/>
    <p:sldId id="2147470568" r:id="rId8"/>
    <p:sldId id="2147470570" r:id="rId9"/>
    <p:sldId id="2147470572" r:id="rId10"/>
    <p:sldId id="2147470573" r:id="rId11"/>
    <p:sldId id="2147470574" r:id="rId12"/>
    <p:sldId id="2147470575" r:id="rId13"/>
    <p:sldId id="2147470576" r:id="rId14"/>
    <p:sldId id="2147470577" r:id="rId15"/>
    <p:sldId id="2147470578" r:id="rId16"/>
    <p:sldId id="2147470579" r:id="rId17"/>
    <p:sldId id="2147470580" r:id="rId18"/>
    <p:sldId id="2147470581" r:id="rId19"/>
    <p:sldId id="2147470582" r:id="rId20"/>
    <p:sldId id="2147470583" r:id="rId21"/>
    <p:sldId id="2147470584" r:id="rId22"/>
    <p:sldId id="2147470585" r:id="rId23"/>
    <p:sldId id="2147470586" r:id="rId24"/>
    <p:sldId id="2147470593" r:id="rId25"/>
    <p:sldId id="214747058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618" userDrawn="1">
          <p15:clr>
            <a:srgbClr val="A4A3A4"/>
          </p15:clr>
        </p15:guide>
        <p15:guide id="3" orient="horz" pos="3770" userDrawn="1">
          <p15:clr>
            <a:srgbClr val="A4A3A4"/>
          </p15:clr>
        </p15:guide>
        <p15:guide id="4" orient="horz" pos="157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D4A6815-7047-152A-7614-527A41B3A6D1}" name="Lauren Machtinger" initials="LM" userId="S::l.machtinger@interceptgroup.com::4535f638-706c-47a0-835d-b1693c81b1d3" providerId="AD"/>
  <p188:author id="{AC1A2B43-5334-7ADE-5F82-A588C6CC90E0}" name="Becca Metzdorf" initials="BM" userId="S::r.metzdorf@interceptgroup.com::dc773b57-e692-4c40-b643-eb4760da21b8" providerId="AD"/>
  <p188:author id="{3D39DA4B-E529-5A5E-F7E4-197812462E29}" name="Faye Fletcher" initials="FF" userId="S::faye.fletcher@cigroup.co.uk::cfe985dd-e346-4e63-9338-30083a1c4784" providerId="AD"/>
  <p188:author id="{63B7F156-77DA-D6FD-F1E0-99FE3E40DCC8}" name="Ollie Belt" initials="OB" userId="S::Ollie.Belt@westcoast.co.uk::a2b2c6ba-5250-46d8-a579-272a17b6829b" providerId="AD"/>
  <p188:author id="{194A7A6C-5B45-650E-5854-AFE55F6E240A}" name="Claudia Chan" initials="CC" userId="S::c.chan@interceptgroup.com::93473b32-9a5b-480c-a5c7-36832fc51abf" providerId="AD"/>
  <p188:author id="{81BD456F-0D6C-BFFA-7F5F-6D494EBF9FCF}" name="Cristina Agardi" initials="CA" userId="S::c.agardi@interceptgroup.com::65799386-ce36-43de-a02c-b5f8fef39968" providerId="AD"/>
  <p188:author id="{9E607572-122D-058B-E481-C90D77E8E635}" name="Alex Fleck" initials="AF" userId="S::a.fleck@interceptgroup.com::b9048adb-2266-4afd-8ad1-f86faef4af2f" providerId="AD"/>
  <p188:author id="{67546C81-5FF8-7F42-9FA9-6B240BFAFD11}" name="Charlotte Oliver" initials="" userId="S::charlotte.oliver@cigroup.co.uk::b08f621a-b932-4b50-8217-48475505432a" providerId="AD"/>
  <p188:author id="{0278DB9E-F790-EC16-2A66-68351DD05028}" name="Stephanie Kornblum (STEPHANIE V KORNBLUM)" initials="SK" userId="S::v-skornblum@microsoft.com::0aef2d0c-4686-4a11-99e7-1f1322293c52" providerId="AD"/>
  <p188:author id="{3D9E43A6-5743-7D41-B221-C8A0E183BEEF}" name="Claudia Chan" initials="CC" userId="Claudia Chan" providerId="None"/>
  <p188:author id="{EDB3C3D6-C8BF-8DB4-AF00-DC4C9610537E}" name="Paul Pennell" initials="" userId="S::paul.pennell@cigroup.co.uk::6bdd157d-c73c-4165-a85b-e5c1bbe7217b" providerId="AD"/>
  <p188:author id="{4E1C4DF9-5D3A-9C46-39D5-762CBB5EF019}" name="Esther Lim (ANDERSEN CONSULTANTS LLC)" initials="EL" userId="S::v-estherlim@microsoft.com::311e2514-617e-459d-a52a-0030c6d6ff45" providerId="AD"/>
  <p188:author id="{3E9F50FF-44CD-739F-69CE-FA42FAF96B52}" name="Guest User" initials="GU" userId="S::urn:spo:anon#bd78aa16a1bb0e1345952c7cad6cca890715304e3b3e879f3a2116179be2834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Samantha Schneider" initials="SS" lastIdx="2" clrIdx="6">
    <p:extLst>
      <p:ext uri="{19B8F6BF-5375-455C-9EA6-DF929625EA0E}">
        <p15:presenceInfo xmlns:p15="http://schemas.microsoft.com/office/powerpoint/2012/main" userId="S::s.schneider@interceptgroup.com::ea7c9f1a-fd1c-4b30-b5be-8b0b7e803432" providerId="AD"/>
      </p:ext>
    </p:extLst>
  </p:cmAuthor>
  <p:cmAuthor id="1" name="Andrew Au" initials="AA" lastIdx="1" clrIdx="0">
    <p:extLst>
      <p:ext uri="{19B8F6BF-5375-455C-9EA6-DF929625EA0E}">
        <p15:presenceInfo xmlns:p15="http://schemas.microsoft.com/office/powerpoint/2012/main" userId="S::a.au@interceptgroup.com::88890aa1-06c3-4115-a17a-a65f8f8df6af" providerId="AD"/>
      </p:ext>
    </p:extLst>
  </p:cmAuthor>
  <p:cmAuthor id="8" name="Samantha Schneider" initials="SS [2]" lastIdx="1" clrIdx="7">
    <p:extLst>
      <p:ext uri="{19B8F6BF-5375-455C-9EA6-DF929625EA0E}">
        <p15:presenceInfo xmlns:p15="http://schemas.microsoft.com/office/powerpoint/2012/main" userId="Samantha Schneider" providerId="None"/>
      </p:ext>
    </p:extLst>
  </p:cmAuthor>
  <p:cmAuthor id="2" name="Richard Pay" initials="RP" lastIdx="3" clrIdx="1">
    <p:extLst>
      <p:ext uri="{19B8F6BF-5375-455C-9EA6-DF929625EA0E}">
        <p15:presenceInfo xmlns:p15="http://schemas.microsoft.com/office/powerpoint/2012/main" userId="Richard Pay" providerId="None"/>
      </p:ext>
    </p:extLst>
  </p:cmAuthor>
  <p:cmAuthor id="9" name="Cristina Agardi" initials="CA" lastIdx="3" clrIdx="8">
    <p:extLst>
      <p:ext uri="{19B8F6BF-5375-455C-9EA6-DF929625EA0E}">
        <p15:presenceInfo xmlns:p15="http://schemas.microsoft.com/office/powerpoint/2012/main" userId="Cristina Agardi" providerId="None"/>
      </p:ext>
    </p:extLst>
  </p:cmAuthor>
  <p:cmAuthor id="3" name="Claudia Chan" initials="CC" lastIdx="22" clrIdx="2">
    <p:extLst>
      <p:ext uri="{19B8F6BF-5375-455C-9EA6-DF929625EA0E}">
        <p15:presenceInfo xmlns:p15="http://schemas.microsoft.com/office/powerpoint/2012/main" userId="Claudia Chan" providerId="None"/>
      </p:ext>
    </p:extLst>
  </p:cmAuthor>
  <p:cmAuthor id="10" name="IG" initials="IG" lastIdx="1" clrIdx="9">
    <p:extLst>
      <p:ext uri="{19B8F6BF-5375-455C-9EA6-DF929625EA0E}">
        <p15:presenceInfo xmlns:p15="http://schemas.microsoft.com/office/powerpoint/2012/main" userId="IG" providerId="None"/>
      </p:ext>
    </p:extLst>
  </p:cmAuthor>
  <p:cmAuthor id="4" name="Vania Putri" initials="VP" lastIdx="1" clrIdx="3">
    <p:extLst>
      <p:ext uri="{19B8F6BF-5375-455C-9EA6-DF929625EA0E}">
        <p15:presenceInfo xmlns:p15="http://schemas.microsoft.com/office/powerpoint/2012/main" userId="Vania Putri" providerId="None"/>
      </p:ext>
    </p:extLst>
  </p:cmAuthor>
  <p:cmAuthor id="5" name="Julian Ibe" initials="JI" lastIdx="2" clrIdx="4">
    <p:extLst>
      <p:ext uri="{19B8F6BF-5375-455C-9EA6-DF929625EA0E}">
        <p15:presenceInfo xmlns:p15="http://schemas.microsoft.com/office/powerpoint/2012/main" userId="S::j.ibe@interceptgroup.com::02037e87-61f8-4e3f-8ed2-7d598a06dba0" providerId="AD"/>
      </p:ext>
    </p:extLst>
  </p:cmAuthor>
  <p:cmAuthor id="6" name="Julian Ibe" initials="JI [2]" lastIdx="1" clrIdx="5">
    <p:extLst>
      <p:ext uri="{19B8F6BF-5375-455C-9EA6-DF929625EA0E}">
        <p15:presenceInfo xmlns:p15="http://schemas.microsoft.com/office/powerpoint/2012/main" userId="Julian Ib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D4"/>
    <a:srgbClr val="505050"/>
    <a:srgbClr val="404040"/>
    <a:srgbClr val="F2F2F2"/>
    <a:srgbClr val="E7E8E8"/>
    <a:srgbClr val="2F2F2F"/>
    <a:srgbClr val="2D2D2D"/>
    <a:srgbClr val="737373"/>
    <a:srgbClr val="FF00F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98"/>
    <p:restoredTop sz="94783"/>
  </p:normalViewPr>
  <p:slideViewPr>
    <p:cSldViewPr snapToGrid="0">
      <p:cViewPr varScale="1">
        <p:scale>
          <a:sx n="92" d="100"/>
          <a:sy n="92" d="100"/>
        </p:scale>
        <p:origin x="192" y="544"/>
      </p:cViewPr>
      <p:guideLst>
        <p:guide pos="3840"/>
        <p:guide orient="horz" pos="618"/>
        <p:guide orient="horz" pos="3770"/>
        <p:guide orient="horz" pos="157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comments/modernComment_7FFFCCEE_2BE584ED.xml><?xml version="1.0" encoding="utf-8"?>
<p188:cmLst xmlns:a="http://schemas.openxmlformats.org/drawingml/2006/main" xmlns:r="http://schemas.openxmlformats.org/officeDocument/2006/relationships" xmlns:p188="http://schemas.microsoft.com/office/powerpoint/2018/8/main">
  <p188:cm id="{FBB48EFF-7C56-458A-AC32-32D4E62651DB}" authorId="{3E9F50FF-44CD-739F-69CE-FA42FAF96B52}" status="resolved" created="2024-06-06T12:11:33.675" complete="100000">
    <ac:txMkLst xmlns:ac="http://schemas.microsoft.com/office/drawing/2013/main/command">
      <pc:docMk xmlns:pc="http://schemas.microsoft.com/office/powerpoint/2013/main/command"/>
      <pc:sldMk xmlns:pc="http://schemas.microsoft.com/office/powerpoint/2013/main/command" cId="736462061" sldId="2147470574"/>
      <ac:spMk id="8" creationId="{6D1A00DD-D092-5A1A-EAAD-82627207B8A2}"/>
      <ac:txMk cp="13">
        <ac:context len="111" hash="2432109063"/>
      </ac:txMk>
    </ac:txMkLst>
    <p188:pos x="1097642" y="217714"/>
    <p188:txBody>
      <a:bodyPr/>
      <a:lstStyle/>
      <a:p>
        <a:r>
          <a:rPr lang="en-US"/>
          <a:t>delete repeated word</a:t>
        </a:r>
      </a:p>
    </p188:txBody>
    <p188:extLst>
      <p:ext xmlns:p="http://schemas.openxmlformats.org/presentationml/2006/main" uri="{57CB4572-C831-44C2-8A1C-0ADB6CCDFE69}">
        <p223:reactions xmlns:p223="http://schemas.microsoft.com/office/powerpoint/2022/03/main">
          <p223:rxn type="👍">
            <p223:instance time="2024-06-06T13:21:29.944" authorId="{3D39DA4B-E529-5A5E-F7E4-197812462E29}"/>
          </p223:rxn>
        </p223:reactions>
      </p:ext>
    </p188:extLst>
  </p188:cm>
</p188:cmLst>
</file>

<file path=ppt/comments/modernComment_7FFFCCF0_B1068DD4.xml><?xml version="1.0" encoding="utf-8"?>
<p188:cmLst xmlns:a="http://schemas.openxmlformats.org/drawingml/2006/main" xmlns:r="http://schemas.openxmlformats.org/officeDocument/2006/relationships" xmlns:p188="http://schemas.microsoft.com/office/powerpoint/2018/8/main">
  <p188:cm id="{D50F437A-1CDD-4A53-A308-B6DD74CB45B9}" authorId="{3E9F50FF-44CD-739F-69CE-FA42FAF96B52}" status="resolved" created="2024-06-06T12:19:31.209" complete="100000">
    <ac:txMkLst xmlns:ac="http://schemas.microsoft.com/office/drawing/2013/main/command">
      <pc:docMk xmlns:pc="http://schemas.microsoft.com/office/powerpoint/2013/main/command"/>
      <pc:sldMk xmlns:pc="http://schemas.microsoft.com/office/powerpoint/2013/main/command" cId="2969996756" sldId="2147470576"/>
      <ac:spMk id="18" creationId="{ADC49690-AC54-0F49-A942-075D4ADF7D4D}"/>
      <ac:txMk cp="80" len="76">
        <ac:context len="157" hash="1484124027"/>
      </ac:txMk>
    </ac:txMkLst>
    <p188:pos x="3509210" y="441157"/>
    <p188:txBody>
      <a:bodyPr/>
      <a:lstStyle/>
      <a:p>
        <a:r>
          <a:rPr lang="en-US"/>
          <a:t>and with Intel vPro it's up to 42% faster to complete demanding workloads 
source for 42% stat:
As of March 2023, based on the unrivaled combination of above and below the OS security capabilities, app and data protections, and advanced threat protections Intel vPro delivers for any sized business, as well as Intel’s security first approach to product design, manufacture, and support. All business PCs built on the Intel vPro platform have been validated against rigorous specifications, including unique hardware-based security features. Details at www.intel.com/Performance-vPro. Results may vary.</a:t>
        </a:r>
      </a:p>
    </p188:txBody>
  </p188:cm>
  <p188:cm id="{346FC7AC-EF72-4B09-A612-BBB55B0B7B79}" authorId="{3E9F50FF-44CD-739F-69CE-FA42FAF96B52}" status="resolved" created="2024-06-06T12:20:16.023" complete="100000">
    <ac:deMkLst xmlns:ac="http://schemas.microsoft.com/office/drawing/2013/main/command">
      <pc:docMk xmlns:pc="http://schemas.microsoft.com/office/powerpoint/2013/main/command"/>
      <pc:sldMk xmlns:pc="http://schemas.microsoft.com/office/powerpoint/2013/main/command" cId="2969996756" sldId="2147470576"/>
      <ac:spMk id="17" creationId="{6BBD1BC8-1153-4295-335D-56839BD0C0B4}"/>
    </ac:deMkLst>
    <p188:txBody>
      <a:bodyPr/>
      <a:lstStyle/>
      <a:p>
        <a:r>
          <a:rPr lang="en-US"/>
          <a:t>move this stat to next page as it's relevant to copilot</a:t>
        </a:r>
      </a:p>
    </p188:txBody>
  </p188:cm>
</p188:cmLst>
</file>

<file path=ppt/comments/modernComment_7FFFCCF2_BB07B002.xml><?xml version="1.0" encoding="utf-8"?>
<p188:cmLst xmlns:a="http://schemas.openxmlformats.org/drawingml/2006/main" xmlns:r="http://schemas.openxmlformats.org/officeDocument/2006/relationships" xmlns:p188="http://schemas.microsoft.com/office/powerpoint/2018/8/main">
  <p188:cm id="{C9CBC974-F906-4098-A203-47A7FDE7AFE5}" authorId="{3E9F50FF-44CD-739F-69CE-FA42FAF96B52}" status="resolved" created="2024-06-06T12:22:24.371" complete="100000">
    <ac:txMkLst xmlns:ac="http://schemas.microsoft.com/office/drawing/2013/main/command">
      <pc:docMk xmlns:pc="http://schemas.microsoft.com/office/powerpoint/2013/main/command"/>
      <pc:sldMk xmlns:pc="http://schemas.microsoft.com/office/powerpoint/2013/main/command" cId="3137843202" sldId="2147470578"/>
      <ac:spMk id="7" creationId="{43507902-304C-40AC-F3A0-0445243DEB31}"/>
      <ac:txMk cp="0" len="74">
        <ac:context len="77" hash="593466984"/>
      </ac:txMk>
    </ac:txMkLst>
    <p188:pos x="1447800" y="1004887"/>
    <p188:txBody>
      <a:bodyPr/>
      <a:lstStyle/>
      <a:p>
        <a:r>
          <a:rPr lang="en-US"/>
          <a:t>needs source: 
Commissioned study delivered by Forrester Consulting, “The Total Economic Impact™ of Windows 11 Pro Devices,” December 2022. Note, quantified benefits reflect results over three years combined into a single composite organization that generates $1 billion in annual revenue, has 2,000 employees, refreshes hardware on a four-year cycle, and migrates the entirety of its workforce to Windows 11 devices.</a:t>
        </a:r>
      </a:p>
    </p188:txBody>
  </p188:cm>
</p188:cmLst>
</file>

<file path=ppt/comments/modernComment_7FFFCCF3_1472F31C.xml><?xml version="1.0" encoding="utf-8"?>
<p188:cmLst xmlns:a="http://schemas.openxmlformats.org/drawingml/2006/main" xmlns:r="http://schemas.openxmlformats.org/officeDocument/2006/relationships" xmlns:p188="http://schemas.microsoft.com/office/powerpoint/2018/8/main">
  <p188:cm id="{CAC41448-A270-4F94-AE5A-154337F0BA3A}" authorId="{3E9F50FF-44CD-739F-69CE-FA42FAF96B52}" status="resolved" created="2024-06-06T12:26:51.022" complete="100000">
    <ac:txMkLst xmlns:ac="http://schemas.microsoft.com/office/drawing/2013/main/command">
      <pc:docMk xmlns:pc="http://schemas.microsoft.com/office/powerpoint/2013/main/command"/>
      <pc:sldMk xmlns:pc="http://schemas.microsoft.com/office/powerpoint/2013/main/command" cId="343077660" sldId="2147470579"/>
      <ac:spMk id="5" creationId="{1D690C35-6F4C-0D84-2098-DE865EA8117B}"/>
      <ac:txMk cp="0" len="121">
        <ac:context len="125" hash="4191708872"/>
      </ac:txMk>
    </ac:txMkLst>
    <p188:pos x="784411" y="1333500"/>
    <p188:txBody>
      <a:bodyPr/>
      <a:lstStyle/>
      <a:p>
        <a:r>
          <a:rPr lang="en-US"/>
          <a:t>Source;
Since 2018, Desktop App Assure has worked with thousands of customers and evaluated almost 1.1 million apps with a 99.7% app compatibility rate. For that remaining 0.3%, the Desktop App Assure team will engage directly with you to get your apps running.</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8B4E18-A027-4F54-89E5-B57BBE4C771A}" type="datetimeFigureOut">
              <a:rPr lang="en-CA" smtClean="0"/>
              <a:t>2024-06-17</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A58D1D-6CEC-43C3-AC66-396F0B8E0FB5}" type="slidenum">
              <a:rPr lang="en-CA" smtClean="0"/>
              <a:t>‹#›</a:t>
            </a:fld>
            <a:endParaRPr lang="en-CA"/>
          </a:p>
        </p:txBody>
      </p:sp>
    </p:spTree>
    <p:extLst>
      <p:ext uri="{BB962C8B-B14F-4D97-AF65-F5344CB8AC3E}">
        <p14:creationId xmlns:p14="http://schemas.microsoft.com/office/powerpoint/2010/main" val="3143663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55A58D1D-6CEC-43C3-AC66-396F0B8E0FB5}" type="slidenum">
              <a:rPr lang="en-CA" smtClean="0"/>
              <a:t>1</a:t>
            </a:fld>
            <a:endParaRPr lang="en-CA"/>
          </a:p>
        </p:txBody>
      </p:sp>
    </p:spTree>
    <p:extLst>
      <p:ext uri="{BB962C8B-B14F-4D97-AF65-F5344CB8AC3E}">
        <p14:creationId xmlns:p14="http://schemas.microsoft.com/office/powerpoint/2010/main" val="28757873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CA" sz="800" spc="-10"/>
          </a:p>
        </p:txBody>
      </p:sp>
      <p:sp>
        <p:nvSpPr>
          <p:cNvPr id="4" name="Slide Number Placeholder 3"/>
          <p:cNvSpPr>
            <a:spLocks noGrp="1"/>
          </p:cNvSpPr>
          <p:nvPr>
            <p:ph type="sldNum" sz="quarter" idx="5"/>
          </p:nvPr>
        </p:nvSpPr>
        <p:spPr/>
        <p:txBody>
          <a:bodyPr/>
          <a:lstStyle/>
          <a:p>
            <a:fld id="{2DD63C1D-A8FD-423F-8BC7-F5B773439AE8}" type="slidenum">
              <a:rPr lang="en-US" smtClean="0"/>
              <a:t>10</a:t>
            </a:fld>
            <a:endParaRPr lang="en-US"/>
          </a:p>
        </p:txBody>
      </p:sp>
    </p:spTree>
    <p:extLst>
      <p:ext uri="{BB962C8B-B14F-4D97-AF65-F5344CB8AC3E}">
        <p14:creationId xmlns:p14="http://schemas.microsoft.com/office/powerpoint/2010/main" val="2041235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CA" sz="800" spc="-10"/>
          </a:p>
        </p:txBody>
      </p:sp>
      <p:sp>
        <p:nvSpPr>
          <p:cNvPr id="4" name="Slide Number Placeholder 3"/>
          <p:cNvSpPr>
            <a:spLocks noGrp="1"/>
          </p:cNvSpPr>
          <p:nvPr>
            <p:ph type="sldNum" sz="quarter" idx="5"/>
          </p:nvPr>
        </p:nvSpPr>
        <p:spPr/>
        <p:txBody>
          <a:bodyPr/>
          <a:lstStyle/>
          <a:p>
            <a:fld id="{2DD63C1D-A8FD-423F-8BC7-F5B773439AE8}" type="slidenum">
              <a:rPr lang="en-US" smtClean="0"/>
              <a:t>11</a:t>
            </a:fld>
            <a:endParaRPr lang="en-US"/>
          </a:p>
        </p:txBody>
      </p:sp>
    </p:spTree>
    <p:extLst>
      <p:ext uri="{BB962C8B-B14F-4D97-AF65-F5344CB8AC3E}">
        <p14:creationId xmlns:p14="http://schemas.microsoft.com/office/powerpoint/2010/main" val="1409662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CA" sz="800" spc="-10"/>
          </a:p>
        </p:txBody>
      </p:sp>
      <p:sp>
        <p:nvSpPr>
          <p:cNvPr id="4" name="Slide Number Placeholder 3"/>
          <p:cNvSpPr>
            <a:spLocks noGrp="1"/>
          </p:cNvSpPr>
          <p:nvPr>
            <p:ph type="sldNum" sz="quarter" idx="5"/>
          </p:nvPr>
        </p:nvSpPr>
        <p:spPr/>
        <p:txBody>
          <a:bodyPr/>
          <a:lstStyle/>
          <a:p>
            <a:fld id="{2DD63C1D-A8FD-423F-8BC7-F5B773439AE8}" type="slidenum">
              <a:rPr lang="en-US" smtClean="0"/>
              <a:t>12</a:t>
            </a:fld>
            <a:endParaRPr lang="en-US"/>
          </a:p>
        </p:txBody>
      </p:sp>
    </p:spTree>
    <p:extLst>
      <p:ext uri="{BB962C8B-B14F-4D97-AF65-F5344CB8AC3E}">
        <p14:creationId xmlns:p14="http://schemas.microsoft.com/office/powerpoint/2010/main" val="744971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CA" sz="800" spc="-10"/>
          </a:p>
        </p:txBody>
      </p:sp>
      <p:sp>
        <p:nvSpPr>
          <p:cNvPr id="4" name="Slide Number Placeholder 3"/>
          <p:cNvSpPr>
            <a:spLocks noGrp="1"/>
          </p:cNvSpPr>
          <p:nvPr>
            <p:ph type="sldNum" sz="quarter" idx="5"/>
          </p:nvPr>
        </p:nvSpPr>
        <p:spPr/>
        <p:txBody>
          <a:bodyPr/>
          <a:lstStyle/>
          <a:p>
            <a:fld id="{2DD63C1D-A8FD-423F-8BC7-F5B773439AE8}" type="slidenum">
              <a:rPr lang="en-US" smtClean="0"/>
              <a:t>13</a:t>
            </a:fld>
            <a:endParaRPr lang="en-US"/>
          </a:p>
        </p:txBody>
      </p:sp>
    </p:spTree>
    <p:extLst>
      <p:ext uri="{BB962C8B-B14F-4D97-AF65-F5344CB8AC3E}">
        <p14:creationId xmlns:p14="http://schemas.microsoft.com/office/powerpoint/2010/main" val="3195874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CA" sz="800" spc="-10"/>
          </a:p>
        </p:txBody>
      </p:sp>
      <p:sp>
        <p:nvSpPr>
          <p:cNvPr id="4" name="Slide Number Placeholder 3"/>
          <p:cNvSpPr>
            <a:spLocks noGrp="1"/>
          </p:cNvSpPr>
          <p:nvPr>
            <p:ph type="sldNum" sz="quarter" idx="5"/>
          </p:nvPr>
        </p:nvSpPr>
        <p:spPr/>
        <p:txBody>
          <a:bodyPr/>
          <a:lstStyle/>
          <a:p>
            <a:fld id="{2DD63C1D-A8FD-423F-8BC7-F5B773439AE8}" type="slidenum">
              <a:rPr lang="en-US" smtClean="0"/>
              <a:t>14</a:t>
            </a:fld>
            <a:endParaRPr lang="en-US"/>
          </a:p>
        </p:txBody>
      </p:sp>
    </p:spTree>
    <p:extLst>
      <p:ext uri="{BB962C8B-B14F-4D97-AF65-F5344CB8AC3E}">
        <p14:creationId xmlns:p14="http://schemas.microsoft.com/office/powerpoint/2010/main" val="3654673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CA" sz="800" spc="-10"/>
          </a:p>
        </p:txBody>
      </p:sp>
      <p:sp>
        <p:nvSpPr>
          <p:cNvPr id="4" name="Slide Number Placeholder 3"/>
          <p:cNvSpPr>
            <a:spLocks noGrp="1"/>
          </p:cNvSpPr>
          <p:nvPr>
            <p:ph type="sldNum" sz="quarter" idx="5"/>
          </p:nvPr>
        </p:nvSpPr>
        <p:spPr/>
        <p:txBody>
          <a:bodyPr/>
          <a:lstStyle/>
          <a:p>
            <a:fld id="{2DD63C1D-A8FD-423F-8BC7-F5B773439AE8}" type="slidenum">
              <a:rPr lang="en-US" smtClean="0"/>
              <a:t>15</a:t>
            </a:fld>
            <a:endParaRPr lang="en-US"/>
          </a:p>
        </p:txBody>
      </p:sp>
    </p:spTree>
    <p:extLst>
      <p:ext uri="{BB962C8B-B14F-4D97-AF65-F5344CB8AC3E}">
        <p14:creationId xmlns:p14="http://schemas.microsoft.com/office/powerpoint/2010/main" val="140174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CA" sz="800" spc="-10"/>
          </a:p>
        </p:txBody>
      </p:sp>
      <p:sp>
        <p:nvSpPr>
          <p:cNvPr id="4" name="Slide Number Placeholder 3"/>
          <p:cNvSpPr>
            <a:spLocks noGrp="1"/>
          </p:cNvSpPr>
          <p:nvPr>
            <p:ph type="sldNum" sz="quarter" idx="5"/>
          </p:nvPr>
        </p:nvSpPr>
        <p:spPr/>
        <p:txBody>
          <a:bodyPr/>
          <a:lstStyle/>
          <a:p>
            <a:fld id="{2DD63C1D-A8FD-423F-8BC7-F5B773439AE8}" type="slidenum">
              <a:rPr lang="en-US" smtClean="0"/>
              <a:t>16</a:t>
            </a:fld>
            <a:endParaRPr lang="en-US"/>
          </a:p>
        </p:txBody>
      </p:sp>
    </p:spTree>
    <p:extLst>
      <p:ext uri="{BB962C8B-B14F-4D97-AF65-F5344CB8AC3E}">
        <p14:creationId xmlns:p14="http://schemas.microsoft.com/office/powerpoint/2010/main" val="1727655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CA" sz="800" spc="-10"/>
          </a:p>
        </p:txBody>
      </p:sp>
      <p:sp>
        <p:nvSpPr>
          <p:cNvPr id="4" name="Slide Number Placeholder 3"/>
          <p:cNvSpPr>
            <a:spLocks noGrp="1"/>
          </p:cNvSpPr>
          <p:nvPr>
            <p:ph type="sldNum" sz="quarter" idx="5"/>
          </p:nvPr>
        </p:nvSpPr>
        <p:spPr/>
        <p:txBody>
          <a:bodyPr/>
          <a:lstStyle/>
          <a:p>
            <a:fld id="{2DD63C1D-A8FD-423F-8BC7-F5B773439AE8}" type="slidenum">
              <a:rPr lang="en-US" smtClean="0"/>
              <a:t>17</a:t>
            </a:fld>
            <a:endParaRPr lang="en-US"/>
          </a:p>
        </p:txBody>
      </p:sp>
    </p:spTree>
    <p:extLst>
      <p:ext uri="{BB962C8B-B14F-4D97-AF65-F5344CB8AC3E}">
        <p14:creationId xmlns:p14="http://schemas.microsoft.com/office/powerpoint/2010/main" val="35412746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CA" sz="800" spc="-10"/>
          </a:p>
        </p:txBody>
      </p:sp>
      <p:sp>
        <p:nvSpPr>
          <p:cNvPr id="4" name="Slide Number Placeholder 3"/>
          <p:cNvSpPr>
            <a:spLocks noGrp="1"/>
          </p:cNvSpPr>
          <p:nvPr>
            <p:ph type="sldNum" sz="quarter" idx="5"/>
          </p:nvPr>
        </p:nvSpPr>
        <p:spPr/>
        <p:txBody>
          <a:bodyPr/>
          <a:lstStyle/>
          <a:p>
            <a:fld id="{2DD63C1D-A8FD-423F-8BC7-F5B773439AE8}" type="slidenum">
              <a:rPr lang="en-US" smtClean="0"/>
              <a:t>18</a:t>
            </a:fld>
            <a:endParaRPr lang="en-US"/>
          </a:p>
        </p:txBody>
      </p:sp>
    </p:spTree>
    <p:extLst>
      <p:ext uri="{BB962C8B-B14F-4D97-AF65-F5344CB8AC3E}">
        <p14:creationId xmlns:p14="http://schemas.microsoft.com/office/powerpoint/2010/main" val="4200362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CA" sz="800" spc="-10"/>
          </a:p>
        </p:txBody>
      </p:sp>
      <p:sp>
        <p:nvSpPr>
          <p:cNvPr id="4" name="Slide Number Placeholder 3"/>
          <p:cNvSpPr>
            <a:spLocks noGrp="1"/>
          </p:cNvSpPr>
          <p:nvPr>
            <p:ph type="sldNum" sz="quarter" idx="5"/>
          </p:nvPr>
        </p:nvSpPr>
        <p:spPr/>
        <p:txBody>
          <a:bodyPr/>
          <a:lstStyle/>
          <a:p>
            <a:fld id="{2DD63C1D-A8FD-423F-8BC7-F5B773439AE8}" type="slidenum">
              <a:rPr lang="en-US" smtClean="0"/>
              <a:t>19</a:t>
            </a:fld>
            <a:endParaRPr lang="en-US"/>
          </a:p>
        </p:txBody>
      </p:sp>
    </p:spTree>
    <p:extLst>
      <p:ext uri="{BB962C8B-B14F-4D97-AF65-F5344CB8AC3E}">
        <p14:creationId xmlns:p14="http://schemas.microsoft.com/office/powerpoint/2010/main" val="1274404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CA" sz="800">
              <a:solidFill>
                <a:srgbClr val="404040"/>
              </a:solidFill>
              <a:effectLst/>
              <a:highlight>
                <a:srgbClr val="FFFF00"/>
              </a:highlight>
              <a:ea typeface="Calibri" panose="020F0502020204030204" pitchFamily="34" charset="0"/>
              <a:cs typeface="Arial"/>
            </a:endParaRPr>
          </a:p>
        </p:txBody>
      </p:sp>
      <p:sp>
        <p:nvSpPr>
          <p:cNvPr id="4" name="Slide Number Placeholder 3"/>
          <p:cNvSpPr>
            <a:spLocks noGrp="1"/>
          </p:cNvSpPr>
          <p:nvPr>
            <p:ph type="sldNum" sz="quarter" idx="5"/>
          </p:nvPr>
        </p:nvSpPr>
        <p:spPr/>
        <p:txBody>
          <a:bodyPr/>
          <a:lstStyle/>
          <a:p>
            <a:fld id="{2DD63C1D-A8FD-423F-8BC7-F5B773439AE8}" type="slidenum">
              <a:rPr lang="en-US" smtClean="0"/>
              <a:t>2</a:t>
            </a:fld>
            <a:endParaRPr lang="en-US"/>
          </a:p>
        </p:txBody>
      </p:sp>
    </p:spTree>
    <p:extLst>
      <p:ext uri="{BB962C8B-B14F-4D97-AF65-F5344CB8AC3E}">
        <p14:creationId xmlns:p14="http://schemas.microsoft.com/office/powerpoint/2010/main" val="9207809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CA" sz="800" spc="-10"/>
          </a:p>
        </p:txBody>
      </p:sp>
      <p:sp>
        <p:nvSpPr>
          <p:cNvPr id="4" name="Slide Number Placeholder 3"/>
          <p:cNvSpPr>
            <a:spLocks noGrp="1"/>
          </p:cNvSpPr>
          <p:nvPr>
            <p:ph type="sldNum" sz="quarter" idx="5"/>
          </p:nvPr>
        </p:nvSpPr>
        <p:spPr/>
        <p:txBody>
          <a:bodyPr/>
          <a:lstStyle/>
          <a:p>
            <a:fld id="{2DD63C1D-A8FD-423F-8BC7-F5B773439AE8}" type="slidenum">
              <a:rPr lang="en-US" smtClean="0"/>
              <a:t>20</a:t>
            </a:fld>
            <a:endParaRPr lang="en-US"/>
          </a:p>
        </p:txBody>
      </p:sp>
    </p:spTree>
    <p:extLst>
      <p:ext uri="{BB962C8B-B14F-4D97-AF65-F5344CB8AC3E}">
        <p14:creationId xmlns:p14="http://schemas.microsoft.com/office/powerpoint/2010/main" val="33983195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CA" sz="800" spc="-10"/>
          </a:p>
        </p:txBody>
      </p:sp>
      <p:sp>
        <p:nvSpPr>
          <p:cNvPr id="4" name="Slide Number Placeholder 3"/>
          <p:cNvSpPr>
            <a:spLocks noGrp="1"/>
          </p:cNvSpPr>
          <p:nvPr>
            <p:ph type="sldNum" sz="quarter" idx="5"/>
          </p:nvPr>
        </p:nvSpPr>
        <p:spPr/>
        <p:txBody>
          <a:bodyPr/>
          <a:lstStyle/>
          <a:p>
            <a:fld id="{2DD63C1D-A8FD-423F-8BC7-F5B773439AE8}" type="slidenum">
              <a:rPr lang="en-US" smtClean="0"/>
              <a:t>21</a:t>
            </a:fld>
            <a:endParaRPr lang="en-US"/>
          </a:p>
        </p:txBody>
      </p:sp>
    </p:spTree>
    <p:extLst>
      <p:ext uri="{BB962C8B-B14F-4D97-AF65-F5344CB8AC3E}">
        <p14:creationId xmlns:p14="http://schemas.microsoft.com/office/powerpoint/2010/main" val="27679591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CA" sz="800" spc="-10"/>
          </a:p>
        </p:txBody>
      </p:sp>
      <p:sp>
        <p:nvSpPr>
          <p:cNvPr id="4" name="Slide Number Placeholder 3"/>
          <p:cNvSpPr>
            <a:spLocks noGrp="1"/>
          </p:cNvSpPr>
          <p:nvPr>
            <p:ph type="sldNum" sz="quarter" idx="5"/>
          </p:nvPr>
        </p:nvSpPr>
        <p:spPr/>
        <p:txBody>
          <a:bodyPr/>
          <a:lstStyle/>
          <a:p>
            <a:fld id="{2DD63C1D-A8FD-423F-8BC7-F5B773439AE8}" type="slidenum">
              <a:rPr lang="en-US" smtClean="0"/>
              <a:t>22</a:t>
            </a:fld>
            <a:endParaRPr lang="en-US"/>
          </a:p>
        </p:txBody>
      </p:sp>
    </p:spTree>
    <p:extLst>
      <p:ext uri="{BB962C8B-B14F-4D97-AF65-F5344CB8AC3E}">
        <p14:creationId xmlns:p14="http://schemas.microsoft.com/office/powerpoint/2010/main" val="2618317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CA" sz="800">
              <a:solidFill>
                <a:srgbClr val="404040"/>
              </a:solidFill>
              <a:effectLst/>
              <a:highlight>
                <a:srgbClr val="FFFF00"/>
              </a:highlight>
              <a:ea typeface="Calibri" panose="020F0502020204030204" pitchFamily="34" charset="0"/>
              <a:cs typeface="Arial"/>
            </a:endParaRPr>
          </a:p>
        </p:txBody>
      </p:sp>
      <p:sp>
        <p:nvSpPr>
          <p:cNvPr id="4" name="Slide Number Placeholder 3"/>
          <p:cNvSpPr>
            <a:spLocks noGrp="1"/>
          </p:cNvSpPr>
          <p:nvPr>
            <p:ph type="sldNum" sz="quarter" idx="5"/>
          </p:nvPr>
        </p:nvSpPr>
        <p:spPr/>
        <p:txBody>
          <a:bodyPr/>
          <a:lstStyle/>
          <a:p>
            <a:fld id="{2DD63C1D-A8FD-423F-8BC7-F5B773439AE8}" type="slidenum">
              <a:rPr lang="en-US" smtClean="0"/>
              <a:t>3</a:t>
            </a:fld>
            <a:endParaRPr lang="en-US"/>
          </a:p>
        </p:txBody>
      </p:sp>
    </p:spTree>
    <p:extLst>
      <p:ext uri="{BB962C8B-B14F-4D97-AF65-F5344CB8AC3E}">
        <p14:creationId xmlns:p14="http://schemas.microsoft.com/office/powerpoint/2010/main" val="2079626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CA" sz="1800">
              <a:effectLst/>
              <a:latin typeface="Arial"/>
              <a:ea typeface="Calibri" panose="020F0502020204030204" pitchFamily="34" charset="0"/>
              <a:cs typeface="Arial"/>
            </a:endParaRPr>
          </a:p>
        </p:txBody>
      </p:sp>
      <p:sp>
        <p:nvSpPr>
          <p:cNvPr id="4" name="Slide Number Placeholder 3"/>
          <p:cNvSpPr>
            <a:spLocks noGrp="1"/>
          </p:cNvSpPr>
          <p:nvPr>
            <p:ph type="sldNum" sz="quarter" idx="5"/>
          </p:nvPr>
        </p:nvSpPr>
        <p:spPr/>
        <p:txBody>
          <a:bodyPr/>
          <a:lstStyle/>
          <a:p>
            <a:fld id="{2DD63C1D-A8FD-423F-8BC7-F5B773439AE8}" type="slidenum">
              <a:rPr lang="en-US" smtClean="0"/>
              <a:t>4</a:t>
            </a:fld>
            <a:endParaRPr lang="en-US"/>
          </a:p>
        </p:txBody>
      </p:sp>
    </p:spTree>
    <p:extLst>
      <p:ext uri="{BB962C8B-B14F-4D97-AF65-F5344CB8AC3E}">
        <p14:creationId xmlns:p14="http://schemas.microsoft.com/office/powerpoint/2010/main" val="2489167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CA" sz="800" spc="-10"/>
          </a:p>
        </p:txBody>
      </p:sp>
      <p:sp>
        <p:nvSpPr>
          <p:cNvPr id="4" name="Slide Number Placeholder 3"/>
          <p:cNvSpPr>
            <a:spLocks noGrp="1"/>
          </p:cNvSpPr>
          <p:nvPr>
            <p:ph type="sldNum" sz="quarter" idx="5"/>
          </p:nvPr>
        </p:nvSpPr>
        <p:spPr/>
        <p:txBody>
          <a:bodyPr/>
          <a:lstStyle/>
          <a:p>
            <a:fld id="{2DD63C1D-A8FD-423F-8BC7-F5B773439AE8}" type="slidenum">
              <a:rPr lang="en-US" smtClean="0"/>
              <a:t>5</a:t>
            </a:fld>
            <a:endParaRPr lang="en-US"/>
          </a:p>
        </p:txBody>
      </p:sp>
    </p:spTree>
    <p:extLst>
      <p:ext uri="{BB962C8B-B14F-4D97-AF65-F5344CB8AC3E}">
        <p14:creationId xmlns:p14="http://schemas.microsoft.com/office/powerpoint/2010/main" val="871541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CA" sz="800" spc="-10"/>
          </a:p>
        </p:txBody>
      </p:sp>
      <p:sp>
        <p:nvSpPr>
          <p:cNvPr id="4" name="Slide Number Placeholder 3"/>
          <p:cNvSpPr>
            <a:spLocks noGrp="1"/>
          </p:cNvSpPr>
          <p:nvPr>
            <p:ph type="sldNum" sz="quarter" idx="5"/>
          </p:nvPr>
        </p:nvSpPr>
        <p:spPr/>
        <p:txBody>
          <a:bodyPr/>
          <a:lstStyle/>
          <a:p>
            <a:fld id="{2DD63C1D-A8FD-423F-8BC7-F5B773439AE8}" type="slidenum">
              <a:rPr lang="en-US" smtClean="0"/>
              <a:t>6</a:t>
            </a:fld>
            <a:endParaRPr lang="en-US"/>
          </a:p>
        </p:txBody>
      </p:sp>
    </p:spTree>
    <p:extLst>
      <p:ext uri="{BB962C8B-B14F-4D97-AF65-F5344CB8AC3E}">
        <p14:creationId xmlns:p14="http://schemas.microsoft.com/office/powerpoint/2010/main" val="517422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CA" sz="800" spc="-10"/>
          </a:p>
        </p:txBody>
      </p:sp>
      <p:sp>
        <p:nvSpPr>
          <p:cNvPr id="4" name="Slide Number Placeholder 3"/>
          <p:cNvSpPr>
            <a:spLocks noGrp="1"/>
          </p:cNvSpPr>
          <p:nvPr>
            <p:ph type="sldNum" sz="quarter" idx="5"/>
          </p:nvPr>
        </p:nvSpPr>
        <p:spPr/>
        <p:txBody>
          <a:bodyPr/>
          <a:lstStyle/>
          <a:p>
            <a:fld id="{2DD63C1D-A8FD-423F-8BC7-F5B773439AE8}" type="slidenum">
              <a:rPr lang="en-US" smtClean="0"/>
              <a:t>7</a:t>
            </a:fld>
            <a:endParaRPr lang="en-US"/>
          </a:p>
        </p:txBody>
      </p:sp>
    </p:spTree>
    <p:extLst>
      <p:ext uri="{BB962C8B-B14F-4D97-AF65-F5344CB8AC3E}">
        <p14:creationId xmlns:p14="http://schemas.microsoft.com/office/powerpoint/2010/main" val="1173936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CA" sz="800" spc="-10"/>
          </a:p>
        </p:txBody>
      </p:sp>
      <p:sp>
        <p:nvSpPr>
          <p:cNvPr id="4" name="Slide Number Placeholder 3"/>
          <p:cNvSpPr>
            <a:spLocks noGrp="1"/>
          </p:cNvSpPr>
          <p:nvPr>
            <p:ph type="sldNum" sz="quarter" idx="5"/>
          </p:nvPr>
        </p:nvSpPr>
        <p:spPr/>
        <p:txBody>
          <a:bodyPr/>
          <a:lstStyle/>
          <a:p>
            <a:fld id="{2DD63C1D-A8FD-423F-8BC7-F5B773439AE8}" type="slidenum">
              <a:rPr lang="en-US" smtClean="0"/>
              <a:t>8</a:t>
            </a:fld>
            <a:endParaRPr lang="en-US"/>
          </a:p>
        </p:txBody>
      </p:sp>
    </p:spTree>
    <p:extLst>
      <p:ext uri="{BB962C8B-B14F-4D97-AF65-F5344CB8AC3E}">
        <p14:creationId xmlns:p14="http://schemas.microsoft.com/office/powerpoint/2010/main" val="3486363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CA" sz="800" spc="-10"/>
          </a:p>
        </p:txBody>
      </p:sp>
      <p:sp>
        <p:nvSpPr>
          <p:cNvPr id="4" name="Slide Number Placeholder 3"/>
          <p:cNvSpPr>
            <a:spLocks noGrp="1"/>
          </p:cNvSpPr>
          <p:nvPr>
            <p:ph type="sldNum" sz="quarter" idx="5"/>
          </p:nvPr>
        </p:nvSpPr>
        <p:spPr/>
        <p:txBody>
          <a:bodyPr/>
          <a:lstStyle/>
          <a:p>
            <a:fld id="{2DD63C1D-A8FD-423F-8BC7-F5B773439AE8}" type="slidenum">
              <a:rPr lang="en-US" smtClean="0"/>
              <a:t>9</a:t>
            </a:fld>
            <a:endParaRPr lang="en-US"/>
          </a:p>
        </p:txBody>
      </p:sp>
    </p:spTree>
    <p:extLst>
      <p:ext uri="{BB962C8B-B14F-4D97-AF65-F5344CB8AC3E}">
        <p14:creationId xmlns:p14="http://schemas.microsoft.com/office/powerpoint/2010/main" val="3430153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48746-FE5F-445D-A012-F27CB6B3585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D62A9DA8-2734-4C89-9D0A-5F5F0A78CFC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9BB0F144-05A7-4F67-82CD-ADF4AD3C6966}"/>
              </a:ext>
            </a:extLst>
          </p:cNvPr>
          <p:cNvSpPr>
            <a:spLocks noGrp="1"/>
          </p:cNvSpPr>
          <p:nvPr>
            <p:ph type="dt" sz="half" idx="10"/>
          </p:nvPr>
        </p:nvSpPr>
        <p:spPr>
          <a:xfrm>
            <a:off x="838200" y="6356350"/>
            <a:ext cx="2743200" cy="365125"/>
          </a:xfrm>
          <a:prstGeom prst="rect">
            <a:avLst/>
          </a:prstGeom>
        </p:spPr>
        <p:txBody>
          <a:bodyPr/>
          <a:lstStyle/>
          <a:p>
            <a:fld id="{AEF3AAB7-8551-4B42-A539-49EB435B55B3}" type="datetimeFigureOut">
              <a:rPr lang="en-CA" smtClean="0"/>
              <a:t>2024-06-17</a:t>
            </a:fld>
            <a:endParaRPr lang="en-CA"/>
          </a:p>
        </p:txBody>
      </p:sp>
      <p:sp>
        <p:nvSpPr>
          <p:cNvPr id="5" name="Footer Placeholder 4">
            <a:extLst>
              <a:ext uri="{FF2B5EF4-FFF2-40B4-BE49-F238E27FC236}">
                <a16:creationId xmlns:a16="http://schemas.microsoft.com/office/drawing/2014/main" id="{E9CACEB4-7EC8-4C02-B7E8-9C5CDA5CD7B7}"/>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3995A9BF-FFD2-41C9-8A86-5F62BDD8B560}"/>
              </a:ext>
            </a:extLst>
          </p:cNvPr>
          <p:cNvSpPr>
            <a:spLocks noGrp="1"/>
          </p:cNvSpPr>
          <p:nvPr>
            <p:ph type="sldNum" sz="quarter" idx="12"/>
          </p:nvPr>
        </p:nvSpPr>
        <p:spPr>
          <a:xfrm>
            <a:off x="8610600" y="6356350"/>
            <a:ext cx="2743200" cy="365125"/>
          </a:xfrm>
          <a:prstGeom prst="rect">
            <a:avLst/>
          </a:prstGeom>
        </p:spPr>
        <p:txBody>
          <a:bodyPr/>
          <a:lstStyle/>
          <a:p>
            <a:fld id="{0B148BF2-0622-450B-BB72-7931ACA794F8}" type="slidenum">
              <a:rPr lang="en-CA" smtClean="0"/>
              <a:t>‹#›</a:t>
            </a:fld>
            <a:endParaRPr lang="en-CA"/>
          </a:p>
        </p:txBody>
      </p:sp>
    </p:spTree>
    <p:extLst>
      <p:ext uri="{BB962C8B-B14F-4D97-AF65-F5344CB8AC3E}">
        <p14:creationId xmlns:p14="http://schemas.microsoft.com/office/powerpoint/2010/main" val="307349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C1B4A-CAEA-4A66-A711-94322AF882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383764A7-C798-4D6F-BB37-3C6F0DCFD3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A7A469D-C2D8-4A02-8227-7DB24AAD2C0D}"/>
              </a:ext>
            </a:extLst>
          </p:cNvPr>
          <p:cNvSpPr>
            <a:spLocks noGrp="1"/>
          </p:cNvSpPr>
          <p:nvPr>
            <p:ph type="dt" sz="half" idx="10"/>
          </p:nvPr>
        </p:nvSpPr>
        <p:spPr>
          <a:xfrm>
            <a:off x="838200" y="6356350"/>
            <a:ext cx="2743200" cy="365125"/>
          </a:xfrm>
          <a:prstGeom prst="rect">
            <a:avLst/>
          </a:prstGeom>
        </p:spPr>
        <p:txBody>
          <a:bodyPr/>
          <a:lstStyle/>
          <a:p>
            <a:fld id="{AEF3AAB7-8551-4B42-A539-49EB435B55B3}" type="datetimeFigureOut">
              <a:rPr lang="en-CA" smtClean="0"/>
              <a:t>2024-06-17</a:t>
            </a:fld>
            <a:endParaRPr lang="en-CA"/>
          </a:p>
        </p:txBody>
      </p:sp>
      <p:sp>
        <p:nvSpPr>
          <p:cNvPr id="5" name="Footer Placeholder 4">
            <a:extLst>
              <a:ext uri="{FF2B5EF4-FFF2-40B4-BE49-F238E27FC236}">
                <a16:creationId xmlns:a16="http://schemas.microsoft.com/office/drawing/2014/main" id="{427046F9-49DF-4868-8E59-DB1D63B185F5}"/>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1F61B24E-AC4A-4104-88AF-457F62214EB3}"/>
              </a:ext>
            </a:extLst>
          </p:cNvPr>
          <p:cNvSpPr>
            <a:spLocks noGrp="1"/>
          </p:cNvSpPr>
          <p:nvPr>
            <p:ph type="sldNum" sz="quarter" idx="12"/>
          </p:nvPr>
        </p:nvSpPr>
        <p:spPr>
          <a:xfrm>
            <a:off x="8610600" y="6356350"/>
            <a:ext cx="2743200" cy="365125"/>
          </a:xfrm>
          <a:prstGeom prst="rect">
            <a:avLst/>
          </a:prstGeom>
        </p:spPr>
        <p:txBody>
          <a:bodyPr/>
          <a:lstStyle/>
          <a:p>
            <a:fld id="{0B148BF2-0622-450B-BB72-7931ACA794F8}" type="slidenum">
              <a:rPr lang="en-CA" smtClean="0"/>
              <a:t>‹#›</a:t>
            </a:fld>
            <a:endParaRPr lang="en-CA"/>
          </a:p>
        </p:txBody>
      </p:sp>
    </p:spTree>
    <p:extLst>
      <p:ext uri="{BB962C8B-B14F-4D97-AF65-F5344CB8AC3E}">
        <p14:creationId xmlns:p14="http://schemas.microsoft.com/office/powerpoint/2010/main" val="2481018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49BC36-7EA7-4A53-B61A-3BF3B5EADA1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AE1ED61-82A0-4258-B770-927AF3C273B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CE0E67E-7AD4-4CE6-97DE-D8CE8F78D44C}"/>
              </a:ext>
            </a:extLst>
          </p:cNvPr>
          <p:cNvSpPr>
            <a:spLocks noGrp="1"/>
          </p:cNvSpPr>
          <p:nvPr>
            <p:ph type="dt" sz="half" idx="10"/>
          </p:nvPr>
        </p:nvSpPr>
        <p:spPr>
          <a:xfrm>
            <a:off x="838200" y="6356350"/>
            <a:ext cx="2743200" cy="365125"/>
          </a:xfrm>
          <a:prstGeom prst="rect">
            <a:avLst/>
          </a:prstGeom>
        </p:spPr>
        <p:txBody>
          <a:bodyPr/>
          <a:lstStyle/>
          <a:p>
            <a:fld id="{AEF3AAB7-8551-4B42-A539-49EB435B55B3}" type="datetimeFigureOut">
              <a:rPr lang="en-CA" smtClean="0"/>
              <a:t>2024-06-17</a:t>
            </a:fld>
            <a:endParaRPr lang="en-CA"/>
          </a:p>
        </p:txBody>
      </p:sp>
      <p:sp>
        <p:nvSpPr>
          <p:cNvPr id="5" name="Footer Placeholder 4">
            <a:extLst>
              <a:ext uri="{FF2B5EF4-FFF2-40B4-BE49-F238E27FC236}">
                <a16:creationId xmlns:a16="http://schemas.microsoft.com/office/drawing/2014/main" id="{7838545D-7852-4C8B-B79F-9EDEA533F195}"/>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76C6247F-0D1E-491D-8CE1-518C6170ABBD}"/>
              </a:ext>
            </a:extLst>
          </p:cNvPr>
          <p:cNvSpPr>
            <a:spLocks noGrp="1"/>
          </p:cNvSpPr>
          <p:nvPr>
            <p:ph type="sldNum" sz="quarter" idx="12"/>
          </p:nvPr>
        </p:nvSpPr>
        <p:spPr>
          <a:xfrm>
            <a:off x="8610600" y="6356350"/>
            <a:ext cx="2743200" cy="365125"/>
          </a:xfrm>
          <a:prstGeom prst="rect">
            <a:avLst/>
          </a:prstGeom>
        </p:spPr>
        <p:txBody>
          <a:bodyPr/>
          <a:lstStyle/>
          <a:p>
            <a:fld id="{0B148BF2-0622-450B-BB72-7931ACA794F8}" type="slidenum">
              <a:rPr lang="en-CA" smtClean="0"/>
              <a:t>‹#›</a:t>
            </a:fld>
            <a:endParaRPr lang="en-CA"/>
          </a:p>
        </p:txBody>
      </p:sp>
    </p:spTree>
    <p:extLst>
      <p:ext uri="{BB962C8B-B14F-4D97-AF65-F5344CB8AC3E}">
        <p14:creationId xmlns:p14="http://schemas.microsoft.com/office/powerpoint/2010/main" val="1983998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ED69D-8B2B-4BCF-9E53-260DF9D8E0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0E578B60-C3B8-43BC-A6B6-894F7C7181D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27A1774-3F55-433E-B238-DDE4F1A82C89}"/>
              </a:ext>
            </a:extLst>
          </p:cNvPr>
          <p:cNvSpPr>
            <a:spLocks noGrp="1"/>
          </p:cNvSpPr>
          <p:nvPr>
            <p:ph type="dt" sz="half" idx="10"/>
          </p:nvPr>
        </p:nvSpPr>
        <p:spPr>
          <a:xfrm>
            <a:off x="838200" y="6356350"/>
            <a:ext cx="2743200" cy="365125"/>
          </a:xfrm>
          <a:prstGeom prst="rect">
            <a:avLst/>
          </a:prstGeom>
        </p:spPr>
        <p:txBody>
          <a:bodyPr/>
          <a:lstStyle/>
          <a:p>
            <a:fld id="{AEF3AAB7-8551-4B42-A539-49EB435B55B3}" type="datetimeFigureOut">
              <a:rPr lang="en-CA" smtClean="0"/>
              <a:t>2024-06-17</a:t>
            </a:fld>
            <a:endParaRPr lang="en-CA"/>
          </a:p>
        </p:txBody>
      </p:sp>
      <p:sp>
        <p:nvSpPr>
          <p:cNvPr id="5" name="Footer Placeholder 4">
            <a:extLst>
              <a:ext uri="{FF2B5EF4-FFF2-40B4-BE49-F238E27FC236}">
                <a16:creationId xmlns:a16="http://schemas.microsoft.com/office/drawing/2014/main" id="{20F38FD4-32EC-4F5F-B29B-BA9C7D0786F7}"/>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EFA98984-8087-491D-81E2-985395F10573}"/>
              </a:ext>
            </a:extLst>
          </p:cNvPr>
          <p:cNvSpPr>
            <a:spLocks noGrp="1"/>
          </p:cNvSpPr>
          <p:nvPr>
            <p:ph type="sldNum" sz="quarter" idx="12"/>
          </p:nvPr>
        </p:nvSpPr>
        <p:spPr>
          <a:xfrm>
            <a:off x="8610600" y="6356350"/>
            <a:ext cx="2743200" cy="365125"/>
          </a:xfrm>
          <a:prstGeom prst="rect">
            <a:avLst/>
          </a:prstGeom>
        </p:spPr>
        <p:txBody>
          <a:bodyPr/>
          <a:lstStyle/>
          <a:p>
            <a:fld id="{0B148BF2-0622-450B-BB72-7931ACA794F8}" type="slidenum">
              <a:rPr lang="en-CA" smtClean="0"/>
              <a:t>‹#›</a:t>
            </a:fld>
            <a:endParaRPr lang="en-CA"/>
          </a:p>
        </p:txBody>
      </p:sp>
    </p:spTree>
    <p:extLst>
      <p:ext uri="{BB962C8B-B14F-4D97-AF65-F5344CB8AC3E}">
        <p14:creationId xmlns:p14="http://schemas.microsoft.com/office/powerpoint/2010/main" val="3407731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42617-6618-4455-8480-E7D944FB7EE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B02E10DC-7B66-4CB8-9A77-680415EBF81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4711D1-16DA-46CB-BF69-49FC4771E16C}"/>
              </a:ext>
            </a:extLst>
          </p:cNvPr>
          <p:cNvSpPr>
            <a:spLocks noGrp="1"/>
          </p:cNvSpPr>
          <p:nvPr>
            <p:ph type="dt" sz="half" idx="10"/>
          </p:nvPr>
        </p:nvSpPr>
        <p:spPr>
          <a:xfrm>
            <a:off x="838200" y="6356350"/>
            <a:ext cx="2743200" cy="365125"/>
          </a:xfrm>
          <a:prstGeom prst="rect">
            <a:avLst/>
          </a:prstGeom>
        </p:spPr>
        <p:txBody>
          <a:bodyPr/>
          <a:lstStyle/>
          <a:p>
            <a:fld id="{AEF3AAB7-8551-4B42-A539-49EB435B55B3}" type="datetimeFigureOut">
              <a:rPr lang="en-CA" smtClean="0"/>
              <a:t>2024-06-17</a:t>
            </a:fld>
            <a:endParaRPr lang="en-CA"/>
          </a:p>
        </p:txBody>
      </p:sp>
      <p:sp>
        <p:nvSpPr>
          <p:cNvPr id="5" name="Footer Placeholder 4">
            <a:extLst>
              <a:ext uri="{FF2B5EF4-FFF2-40B4-BE49-F238E27FC236}">
                <a16:creationId xmlns:a16="http://schemas.microsoft.com/office/drawing/2014/main" id="{87F7E09C-06A1-405D-8866-25F7BEA75F89}"/>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AAD924F4-3DC2-4DE6-BC56-579AFDE7DD2D}"/>
              </a:ext>
            </a:extLst>
          </p:cNvPr>
          <p:cNvSpPr>
            <a:spLocks noGrp="1"/>
          </p:cNvSpPr>
          <p:nvPr>
            <p:ph type="sldNum" sz="quarter" idx="12"/>
          </p:nvPr>
        </p:nvSpPr>
        <p:spPr>
          <a:xfrm>
            <a:off x="8610600" y="6356350"/>
            <a:ext cx="2743200" cy="365125"/>
          </a:xfrm>
          <a:prstGeom prst="rect">
            <a:avLst/>
          </a:prstGeom>
        </p:spPr>
        <p:txBody>
          <a:bodyPr/>
          <a:lstStyle/>
          <a:p>
            <a:fld id="{0B148BF2-0622-450B-BB72-7931ACA794F8}" type="slidenum">
              <a:rPr lang="en-CA" smtClean="0"/>
              <a:t>‹#›</a:t>
            </a:fld>
            <a:endParaRPr lang="en-CA"/>
          </a:p>
        </p:txBody>
      </p:sp>
    </p:spTree>
    <p:extLst>
      <p:ext uri="{BB962C8B-B14F-4D97-AF65-F5344CB8AC3E}">
        <p14:creationId xmlns:p14="http://schemas.microsoft.com/office/powerpoint/2010/main" val="4009581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C3D53-0660-4B39-9E71-578C7ACE46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0DF03A2-54CA-4B07-987A-2EF6EECF11F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6CD5359C-64DC-4B10-9870-F57D6CBEA7B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784C01A4-030C-4E9D-A792-1C3AFCFC1943}"/>
              </a:ext>
            </a:extLst>
          </p:cNvPr>
          <p:cNvSpPr>
            <a:spLocks noGrp="1"/>
          </p:cNvSpPr>
          <p:nvPr>
            <p:ph type="dt" sz="half" idx="10"/>
          </p:nvPr>
        </p:nvSpPr>
        <p:spPr>
          <a:xfrm>
            <a:off x="838200" y="6356350"/>
            <a:ext cx="2743200" cy="365125"/>
          </a:xfrm>
          <a:prstGeom prst="rect">
            <a:avLst/>
          </a:prstGeom>
        </p:spPr>
        <p:txBody>
          <a:bodyPr/>
          <a:lstStyle/>
          <a:p>
            <a:fld id="{AEF3AAB7-8551-4B42-A539-49EB435B55B3}" type="datetimeFigureOut">
              <a:rPr lang="en-CA" smtClean="0"/>
              <a:t>2024-06-17</a:t>
            </a:fld>
            <a:endParaRPr lang="en-CA"/>
          </a:p>
        </p:txBody>
      </p:sp>
      <p:sp>
        <p:nvSpPr>
          <p:cNvPr id="6" name="Footer Placeholder 5">
            <a:extLst>
              <a:ext uri="{FF2B5EF4-FFF2-40B4-BE49-F238E27FC236}">
                <a16:creationId xmlns:a16="http://schemas.microsoft.com/office/drawing/2014/main" id="{7ED74294-6CC4-4B1C-8528-9C2BA97F7168}"/>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B47E84B0-DD34-4CAE-A087-EB3607D2A8A9}"/>
              </a:ext>
            </a:extLst>
          </p:cNvPr>
          <p:cNvSpPr>
            <a:spLocks noGrp="1"/>
          </p:cNvSpPr>
          <p:nvPr>
            <p:ph type="sldNum" sz="quarter" idx="12"/>
          </p:nvPr>
        </p:nvSpPr>
        <p:spPr>
          <a:xfrm>
            <a:off x="8610600" y="6356350"/>
            <a:ext cx="2743200" cy="365125"/>
          </a:xfrm>
          <a:prstGeom prst="rect">
            <a:avLst/>
          </a:prstGeom>
        </p:spPr>
        <p:txBody>
          <a:bodyPr/>
          <a:lstStyle/>
          <a:p>
            <a:fld id="{0B148BF2-0622-450B-BB72-7931ACA794F8}" type="slidenum">
              <a:rPr lang="en-CA" smtClean="0"/>
              <a:t>‹#›</a:t>
            </a:fld>
            <a:endParaRPr lang="en-CA"/>
          </a:p>
        </p:txBody>
      </p:sp>
    </p:spTree>
    <p:extLst>
      <p:ext uri="{BB962C8B-B14F-4D97-AF65-F5344CB8AC3E}">
        <p14:creationId xmlns:p14="http://schemas.microsoft.com/office/powerpoint/2010/main" val="1911615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A4F12-0594-4623-96D0-630F1CED03C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C241B6FD-2CD4-4901-801A-C4896EFD361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DFC016-8E73-41F0-897C-E52C6A2D102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45EF4BD3-7435-41D2-8FEE-5C446A55510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CDD649-6CDF-44F6-B156-EE9579B4C17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65EA2BD1-281A-4A39-AF87-90190F2C8828}"/>
              </a:ext>
            </a:extLst>
          </p:cNvPr>
          <p:cNvSpPr>
            <a:spLocks noGrp="1"/>
          </p:cNvSpPr>
          <p:nvPr>
            <p:ph type="dt" sz="half" idx="10"/>
          </p:nvPr>
        </p:nvSpPr>
        <p:spPr>
          <a:xfrm>
            <a:off x="838200" y="6356350"/>
            <a:ext cx="2743200" cy="365125"/>
          </a:xfrm>
          <a:prstGeom prst="rect">
            <a:avLst/>
          </a:prstGeom>
        </p:spPr>
        <p:txBody>
          <a:bodyPr/>
          <a:lstStyle/>
          <a:p>
            <a:fld id="{AEF3AAB7-8551-4B42-A539-49EB435B55B3}" type="datetimeFigureOut">
              <a:rPr lang="en-CA" smtClean="0"/>
              <a:t>2024-06-17</a:t>
            </a:fld>
            <a:endParaRPr lang="en-CA"/>
          </a:p>
        </p:txBody>
      </p:sp>
      <p:sp>
        <p:nvSpPr>
          <p:cNvPr id="8" name="Footer Placeholder 7">
            <a:extLst>
              <a:ext uri="{FF2B5EF4-FFF2-40B4-BE49-F238E27FC236}">
                <a16:creationId xmlns:a16="http://schemas.microsoft.com/office/drawing/2014/main" id="{B37AB087-6CC1-489B-B111-C34655CF4C51}"/>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9" name="Slide Number Placeholder 8">
            <a:extLst>
              <a:ext uri="{FF2B5EF4-FFF2-40B4-BE49-F238E27FC236}">
                <a16:creationId xmlns:a16="http://schemas.microsoft.com/office/drawing/2014/main" id="{21EF0766-4AF9-4396-A09B-71418B33B501}"/>
              </a:ext>
            </a:extLst>
          </p:cNvPr>
          <p:cNvSpPr>
            <a:spLocks noGrp="1"/>
          </p:cNvSpPr>
          <p:nvPr>
            <p:ph type="sldNum" sz="quarter" idx="12"/>
          </p:nvPr>
        </p:nvSpPr>
        <p:spPr>
          <a:xfrm>
            <a:off x="8610600" y="6356350"/>
            <a:ext cx="2743200" cy="365125"/>
          </a:xfrm>
          <a:prstGeom prst="rect">
            <a:avLst/>
          </a:prstGeom>
        </p:spPr>
        <p:txBody>
          <a:bodyPr/>
          <a:lstStyle/>
          <a:p>
            <a:fld id="{0B148BF2-0622-450B-BB72-7931ACA794F8}" type="slidenum">
              <a:rPr lang="en-CA" smtClean="0"/>
              <a:t>‹#›</a:t>
            </a:fld>
            <a:endParaRPr lang="en-CA"/>
          </a:p>
        </p:txBody>
      </p:sp>
    </p:spTree>
    <p:extLst>
      <p:ext uri="{BB962C8B-B14F-4D97-AF65-F5344CB8AC3E}">
        <p14:creationId xmlns:p14="http://schemas.microsoft.com/office/powerpoint/2010/main" val="4099511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43079-1993-4C44-8B5B-FDE66F234E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635D6A1E-23EE-4F02-BB09-2ECB5B41907F}"/>
              </a:ext>
            </a:extLst>
          </p:cNvPr>
          <p:cNvSpPr>
            <a:spLocks noGrp="1"/>
          </p:cNvSpPr>
          <p:nvPr>
            <p:ph type="dt" sz="half" idx="10"/>
          </p:nvPr>
        </p:nvSpPr>
        <p:spPr>
          <a:xfrm>
            <a:off x="838200" y="6356350"/>
            <a:ext cx="2743200" cy="365125"/>
          </a:xfrm>
          <a:prstGeom prst="rect">
            <a:avLst/>
          </a:prstGeom>
        </p:spPr>
        <p:txBody>
          <a:bodyPr/>
          <a:lstStyle/>
          <a:p>
            <a:fld id="{AEF3AAB7-8551-4B42-A539-49EB435B55B3}" type="datetimeFigureOut">
              <a:rPr lang="en-CA" smtClean="0"/>
              <a:t>2024-06-17</a:t>
            </a:fld>
            <a:endParaRPr lang="en-CA"/>
          </a:p>
        </p:txBody>
      </p:sp>
      <p:sp>
        <p:nvSpPr>
          <p:cNvPr id="4" name="Footer Placeholder 3">
            <a:extLst>
              <a:ext uri="{FF2B5EF4-FFF2-40B4-BE49-F238E27FC236}">
                <a16:creationId xmlns:a16="http://schemas.microsoft.com/office/drawing/2014/main" id="{74815F27-6CA5-45F6-89F7-E8F10D54A2C1}"/>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5" name="Slide Number Placeholder 4">
            <a:extLst>
              <a:ext uri="{FF2B5EF4-FFF2-40B4-BE49-F238E27FC236}">
                <a16:creationId xmlns:a16="http://schemas.microsoft.com/office/drawing/2014/main" id="{D0AA9EB5-3FCA-4E21-99D4-63AECDFB22F5}"/>
              </a:ext>
            </a:extLst>
          </p:cNvPr>
          <p:cNvSpPr>
            <a:spLocks noGrp="1"/>
          </p:cNvSpPr>
          <p:nvPr>
            <p:ph type="sldNum" sz="quarter" idx="12"/>
          </p:nvPr>
        </p:nvSpPr>
        <p:spPr>
          <a:xfrm>
            <a:off x="8610600" y="6356350"/>
            <a:ext cx="2743200" cy="365125"/>
          </a:xfrm>
          <a:prstGeom prst="rect">
            <a:avLst/>
          </a:prstGeom>
        </p:spPr>
        <p:txBody>
          <a:bodyPr/>
          <a:lstStyle/>
          <a:p>
            <a:fld id="{0B148BF2-0622-450B-BB72-7931ACA794F8}" type="slidenum">
              <a:rPr lang="en-CA" smtClean="0"/>
              <a:t>‹#›</a:t>
            </a:fld>
            <a:endParaRPr lang="en-CA"/>
          </a:p>
        </p:txBody>
      </p:sp>
    </p:spTree>
    <p:extLst>
      <p:ext uri="{BB962C8B-B14F-4D97-AF65-F5344CB8AC3E}">
        <p14:creationId xmlns:p14="http://schemas.microsoft.com/office/powerpoint/2010/main" val="2830687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1A9D92-1E37-4260-A43C-1A82B1F37854}"/>
              </a:ext>
            </a:extLst>
          </p:cNvPr>
          <p:cNvSpPr>
            <a:spLocks noGrp="1"/>
          </p:cNvSpPr>
          <p:nvPr>
            <p:ph type="dt" sz="half" idx="10"/>
          </p:nvPr>
        </p:nvSpPr>
        <p:spPr>
          <a:xfrm>
            <a:off x="838200" y="6356350"/>
            <a:ext cx="2743200" cy="365125"/>
          </a:xfrm>
          <a:prstGeom prst="rect">
            <a:avLst/>
          </a:prstGeom>
        </p:spPr>
        <p:txBody>
          <a:bodyPr/>
          <a:lstStyle/>
          <a:p>
            <a:fld id="{AEF3AAB7-8551-4B42-A539-49EB435B55B3}" type="datetimeFigureOut">
              <a:rPr lang="en-CA" smtClean="0"/>
              <a:t>2024-06-17</a:t>
            </a:fld>
            <a:endParaRPr lang="en-CA"/>
          </a:p>
        </p:txBody>
      </p:sp>
      <p:sp>
        <p:nvSpPr>
          <p:cNvPr id="3" name="Footer Placeholder 2">
            <a:extLst>
              <a:ext uri="{FF2B5EF4-FFF2-40B4-BE49-F238E27FC236}">
                <a16:creationId xmlns:a16="http://schemas.microsoft.com/office/drawing/2014/main" id="{66D4C3A9-FA8D-4C4C-9FFB-55D0D06598B6}"/>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4" name="Slide Number Placeholder 3">
            <a:extLst>
              <a:ext uri="{FF2B5EF4-FFF2-40B4-BE49-F238E27FC236}">
                <a16:creationId xmlns:a16="http://schemas.microsoft.com/office/drawing/2014/main" id="{BBC16C64-D846-4EE5-BE92-497B083BBE00}"/>
              </a:ext>
            </a:extLst>
          </p:cNvPr>
          <p:cNvSpPr>
            <a:spLocks noGrp="1"/>
          </p:cNvSpPr>
          <p:nvPr>
            <p:ph type="sldNum" sz="quarter" idx="12"/>
          </p:nvPr>
        </p:nvSpPr>
        <p:spPr>
          <a:xfrm>
            <a:off x="8610600" y="6356350"/>
            <a:ext cx="2743200" cy="365125"/>
          </a:xfrm>
          <a:prstGeom prst="rect">
            <a:avLst/>
          </a:prstGeom>
        </p:spPr>
        <p:txBody>
          <a:bodyPr/>
          <a:lstStyle/>
          <a:p>
            <a:fld id="{0B148BF2-0622-450B-BB72-7931ACA794F8}" type="slidenum">
              <a:rPr lang="en-CA" smtClean="0"/>
              <a:t>‹#›</a:t>
            </a:fld>
            <a:endParaRPr lang="en-CA"/>
          </a:p>
        </p:txBody>
      </p:sp>
    </p:spTree>
    <p:extLst>
      <p:ext uri="{BB962C8B-B14F-4D97-AF65-F5344CB8AC3E}">
        <p14:creationId xmlns:p14="http://schemas.microsoft.com/office/powerpoint/2010/main" val="657981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60128-91FD-47C2-A71B-919C9BE1988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A531B0F0-9B6B-49F6-B1A4-7F742666235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514C19F0-4B78-4330-8CC2-0D247DE4AE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EAAD2C-7423-48BB-A351-297253F7EB18}"/>
              </a:ext>
            </a:extLst>
          </p:cNvPr>
          <p:cNvSpPr>
            <a:spLocks noGrp="1"/>
          </p:cNvSpPr>
          <p:nvPr>
            <p:ph type="dt" sz="half" idx="10"/>
          </p:nvPr>
        </p:nvSpPr>
        <p:spPr>
          <a:xfrm>
            <a:off x="838200" y="6356350"/>
            <a:ext cx="2743200" cy="365125"/>
          </a:xfrm>
          <a:prstGeom prst="rect">
            <a:avLst/>
          </a:prstGeom>
        </p:spPr>
        <p:txBody>
          <a:bodyPr/>
          <a:lstStyle/>
          <a:p>
            <a:fld id="{AEF3AAB7-8551-4B42-A539-49EB435B55B3}" type="datetimeFigureOut">
              <a:rPr lang="en-CA" smtClean="0"/>
              <a:t>2024-06-17</a:t>
            </a:fld>
            <a:endParaRPr lang="en-CA"/>
          </a:p>
        </p:txBody>
      </p:sp>
      <p:sp>
        <p:nvSpPr>
          <p:cNvPr id="6" name="Footer Placeholder 5">
            <a:extLst>
              <a:ext uri="{FF2B5EF4-FFF2-40B4-BE49-F238E27FC236}">
                <a16:creationId xmlns:a16="http://schemas.microsoft.com/office/drawing/2014/main" id="{437605A7-7EEC-4260-9336-3C2B31143913}"/>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E5BA658C-4A7A-4EB1-ADFB-D0FBA20B9857}"/>
              </a:ext>
            </a:extLst>
          </p:cNvPr>
          <p:cNvSpPr>
            <a:spLocks noGrp="1"/>
          </p:cNvSpPr>
          <p:nvPr>
            <p:ph type="sldNum" sz="quarter" idx="12"/>
          </p:nvPr>
        </p:nvSpPr>
        <p:spPr>
          <a:xfrm>
            <a:off x="8610600" y="6356350"/>
            <a:ext cx="2743200" cy="365125"/>
          </a:xfrm>
          <a:prstGeom prst="rect">
            <a:avLst/>
          </a:prstGeom>
        </p:spPr>
        <p:txBody>
          <a:bodyPr/>
          <a:lstStyle/>
          <a:p>
            <a:fld id="{0B148BF2-0622-450B-BB72-7931ACA794F8}" type="slidenum">
              <a:rPr lang="en-CA" smtClean="0"/>
              <a:t>‹#›</a:t>
            </a:fld>
            <a:endParaRPr lang="en-CA"/>
          </a:p>
        </p:txBody>
      </p:sp>
    </p:spTree>
    <p:extLst>
      <p:ext uri="{BB962C8B-B14F-4D97-AF65-F5344CB8AC3E}">
        <p14:creationId xmlns:p14="http://schemas.microsoft.com/office/powerpoint/2010/main" val="3009581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222EE-BEFF-45DA-85C4-B691B2CFF6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7C12DABD-9C55-40DC-8108-C1B65B9E3E9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719B4225-FF7C-4F02-B20B-239454D314D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455901-B048-4718-8B90-505FE77DAF1F}"/>
              </a:ext>
            </a:extLst>
          </p:cNvPr>
          <p:cNvSpPr>
            <a:spLocks noGrp="1"/>
          </p:cNvSpPr>
          <p:nvPr>
            <p:ph type="dt" sz="half" idx="10"/>
          </p:nvPr>
        </p:nvSpPr>
        <p:spPr>
          <a:xfrm>
            <a:off x="838200" y="6356350"/>
            <a:ext cx="2743200" cy="365125"/>
          </a:xfrm>
          <a:prstGeom prst="rect">
            <a:avLst/>
          </a:prstGeom>
        </p:spPr>
        <p:txBody>
          <a:bodyPr/>
          <a:lstStyle/>
          <a:p>
            <a:fld id="{AEF3AAB7-8551-4B42-A539-49EB435B55B3}" type="datetimeFigureOut">
              <a:rPr lang="en-CA" smtClean="0"/>
              <a:t>2024-06-17</a:t>
            </a:fld>
            <a:endParaRPr lang="en-CA"/>
          </a:p>
        </p:txBody>
      </p:sp>
      <p:sp>
        <p:nvSpPr>
          <p:cNvPr id="6" name="Footer Placeholder 5">
            <a:extLst>
              <a:ext uri="{FF2B5EF4-FFF2-40B4-BE49-F238E27FC236}">
                <a16:creationId xmlns:a16="http://schemas.microsoft.com/office/drawing/2014/main" id="{1F846024-5D89-4C2B-A5F0-B2F5C044C532}"/>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FB4BC0D9-6888-4083-91BE-56FAE7DDCE4C}"/>
              </a:ext>
            </a:extLst>
          </p:cNvPr>
          <p:cNvSpPr>
            <a:spLocks noGrp="1"/>
          </p:cNvSpPr>
          <p:nvPr>
            <p:ph type="sldNum" sz="quarter" idx="12"/>
          </p:nvPr>
        </p:nvSpPr>
        <p:spPr>
          <a:xfrm>
            <a:off x="8610600" y="6356350"/>
            <a:ext cx="2743200" cy="365125"/>
          </a:xfrm>
          <a:prstGeom prst="rect">
            <a:avLst/>
          </a:prstGeom>
        </p:spPr>
        <p:txBody>
          <a:bodyPr/>
          <a:lstStyle/>
          <a:p>
            <a:fld id="{0B148BF2-0622-450B-BB72-7931ACA794F8}" type="slidenum">
              <a:rPr lang="en-CA" smtClean="0"/>
              <a:t>‹#›</a:t>
            </a:fld>
            <a:endParaRPr lang="en-CA"/>
          </a:p>
        </p:txBody>
      </p:sp>
    </p:spTree>
    <p:extLst>
      <p:ext uri="{BB962C8B-B14F-4D97-AF65-F5344CB8AC3E}">
        <p14:creationId xmlns:p14="http://schemas.microsoft.com/office/powerpoint/2010/main" val="3845269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8222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9" userDrawn="1">
          <p15:clr>
            <a:srgbClr val="F26B43"/>
          </p15:clr>
        </p15:guide>
        <p15:guide id="2" pos="347" userDrawn="1">
          <p15:clr>
            <a:srgbClr val="F26B43"/>
          </p15:clr>
        </p15:guide>
        <p15:guide id="3" pos="7491" userDrawn="1">
          <p15:clr>
            <a:srgbClr val="F26B43"/>
          </p15:clr>
        </p15:guide>
        <p15:guide id="4" pos="7333" userDrawn="1">
          <p15:clr>
            <a:srgbClr val="F26B43"/>
          </p15:clr>
        </p15:guide>
        <p15:guide id="5" orient="horz" pos="3952" userDrawn="1">
          <p15:clr>
            <a:srgbClr val="F26B43"/>
          </p15:clr>
        </p15:guide>
        <p15:guide id="6" orient="horz" pos="368" userDrawn="1">
          <p15:clr>
            <a:srgbClr val="F26B43"/>
          </p15:clr>
        </p15:guide>
        <p15:guide id="7" orient="horz" pos="4133" userDrawn="1">
          <p15:clr>
            <a:srgbClr val="F26B43"/>
          </p15:clr>
        </p15:guide>
        <p15:guide id="8" orient="horz" pos="18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hyperlink" Target="https://edc.intel.com/content/www/us/en/products/performance/benchmarks/intel-vpro/" TargetMode="External"/><Relationship Id="rId3" Type="http://schemas.microsoft.com/office/2018/10/relationships/comments" Target="../comments/modernComment_7FFFCCF0_B1068DD4.xml"/><Relationship Id="rId7"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microsoft.com/office/2018/10/relationships/comments" Target="../comments/modernComment_7FFFCCF2_BB07B002.xm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7FFFCCF3_1472F31C.xml"/><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emf"/><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1.emf"/><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microsoft.com/office/2018/10/relationships/comments" Target="../comments/modernComment_7FFFCCEE_2BE584ED.xm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holding a box and looking at a computer&#10;&#10;Description automatically generated">
            <a:extLst>
              <a:ext uri="{FF2B5EF4-FFF2-40B4-BE49-F238E27FC236}">
                <a16:creationId xmlns:a16="http://schemas.microsoft.com/office/drawing/2014/main" id="{C52B9E7D-93A6-48C5-5830-F948BB2A7DA6}"/>
              </a:ext>
            </a:extLst>
          </p:cNvPr>
          <p:cNvPicPr>
            <a:picLocks noChangeAspect="1"/>
          </p:cNvPicPr>
          <p:nvPr/>
        </p:nvPicPr>
        <p:blipFill rotWithShape="1">
          <a:blip r:embed="rId3"/>
          <a:srcRect t="-42" b="1799"/>
          <a:stretch/>
        </p:blipFill>
        <p:spPr>
          <a:xfrm>
            <a:off x="0" y="0"/>
            <a:ext cx="12192000" cy="6863468"/>
          </a:xfrm>
          <a:prstGeom prst="rect">
            <a:avLst/>
          </a:prstGeom>
        </p:spPr>
      </p:pic>
      <p:sp>
        <p:nvSpPr>
          <p:cNvPr id="5" name="TextBox 4">
            <a:extLst>
              <a:ext uri="{FF2B5EF4-FFF2-40B4-BE49-F238E27FC236}">
                <a16:creationId xmlns:a16="http://schemas.microsoft.com/office/drawing/2014/main" id="{57BCE725-1229-F822-9652-BB2CBC110109}"/>
              </a:ext>
            </a:extLst>
          </p:cNvPr>
          <p:cNvSpPr txBox="1"/>
          <p:nvPr/>
        </p:nvSpPr>
        <p:spPr>
          <a:xfrm>
            <a:off x="438263" y="2246071"/>
            <a:ext cx="6312063" cy="1384995"/>
          </a:xfrm>
          <a:prstGeom prst="rect">
            <a:avLst/>
          </a:prstGeom>
          <a:noFill/>
        </p:spPr>
        <p:txBody>
          <a:bodyPr wrap="square" lIns="91440" tIns="45720" rIns="91440" bIns="45720" anchor="t">
            <a:spAutoFit/>
          </a:bodyPr>
          <a:lstStyle/>
          <a:p>
            <a:r>
              <a:rPr lang="en-US" sz="4200">
                <a:solidFill>
                  <a:schemeClr val="tx1">
                    <a:lumMod val="75000"/>
                    <a:lumOff val="25000"/>
                  </a:schemeClr>
                </a:solidFill>
                <a:latin typeface="+mj-lt"/>
                <a:cs typeface="Segoe UI Light"/>
              </a:rPr>
              <a:t>Empower Your Business </a:t>
            </a:r>
            <a:br>
              <a:rPr lang="en-US" sz="4200">
                <a:latin typeface="+mj-lt"/>
                <a:cs typeface="Segoe UI Light" panose="020B0502040204020203" pitchFamily="34" charset="0"/>
              </a:rPr>
            </a:br>
            <a:r>
              <a:rPr lang="en-US" sz="4200">
                <a:solidFill>
                  <a:schemeClr val="tx1">
                    <a:lumMod val="75000"/>
                    <a:lumOff val="25000"/>
                  </a:schemeClr>
                </a:solidFill>
                <a:latin typeface="+mj-lt"/>
                <a:cs typeface="Segoe UI Light"/>
              </a:rPr>
              <a:t>with Windows 11 Pro</a:t>
            </a:r>
            <a:endParaRPr lang="en-CA" sz="4200">
              <a:solidFill>
                <a:schemeClr val="tx1">
                  <a:lumMod val="75000"/>
                  <a:lumOff val="25000"/>
                </a:schemeClr>
              </a:solidFill>
              <a:latin typeface="+mj-lt"/>
              <a:cs typeface="Segoe UI Light"/>
            </a:endParaRPr>
          </a:p>
        </p:txBody>
      </p:sp>
      <p:pic>
        <p:nvPicPr>
          <p:cNvPr id="8" name="Picture 7" descr="Windows | Intel Logo">
            <a:extLst>
              <a:ext uri="{FF2B5EF4-FFF2-40B4-BE49-F238E27FC236}">
                <a16:creationId xmlns:a16="http://schemas.microsoft.com/office/drawing/2014/main" id="{D0EAEFB7-39F5-6F20-E118-7D02A888D461}"/>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435428" y="329960"/>
            <a:ext cx="3900715" cy="888270"/>
          </a:xfrm>
          <a:prstGeom prst="rect">
            <a:avLst/>
          </a:prstGeom>
          <a:ln>
            <a:noFill/>
          </a:ln>
        </p:spPr>
      </p:pic>
    </p:spTree>
    <p:extLst>
      <p:ext uri="{BB962C8B-B14F-4D97-AF65-F5344CB8AC3E}">
        <p14:creationId xmlns:p14="http://schemas.microsoft.com/office/powerpoint/2010/main" val="2006576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9">
            <a:extLst>
              <a:ext uri="{FF2B5EF4-FFF2-40B4-BE49-F238E27FC236}">
                <a16:creationId xmlns:a16="http://schemas.microsoft.com/office/drawing/2014/main" id="{E67E3898-7588-EB15-69FA-BA6551548406}"/>
              </a:ext>
            </a:extLst>
          </p:cNvPr>
          <p:cNvSpPr/>
          <p:nvPr/>
        </p:nvSpPr>
        <p:spPr>
          <a:xfrm>
            <a:off x="0" y="0"/>
            <a:ext cx="12192000" cy="6857303"/>
          </a:xfrm>
          <a:prstGeom prst="rect">
            <a:avLst/>
          </a:prstGeom>
          <a:solidFill>
            <a:srgbClr val="F2F2F2"/>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endParaRPr lang="en-US" baseline="-25000"/>
          </a:p>
        </p:txBody>
      </p:sp>
      <p:sp>
        <p:nvSpPr>
          <p:cNvPr id="15" name="Rectangle 14">
            <a:extLst>
              <a:ext uri="{FF2B5EF4-FFF2-40B4-BE49-F238E27FC236}">
                <a16:creationId xmlns:a16="http://schemas.microsoft.com/office/drawing/2014/main" id="{8934019D-2BF5-B81C-F9C3-56BF1DC40138}"/>
              </a:ext>
            </a:extLst>
          </p:cNvPr>
          <p:cNvSpPr/>
          <p:nvPr/>
        </p:nvSpPr>
        <p:spPr bwMode="auto">
          <a:xfrm>
            <a:off x="9653019" y="-7189"/>
            <a:ext cx="2538981" cy="686686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2" name="TextBox 1">
            <a:extLst>
              <a:ext uri="{FF2B5EF4-FFF2-40B4-BE49-F238E27FC236}">
                <a16:creationId xmlns:a16="http://schemas.microsoft.com/office/drawing/2014/main" id="{079FC0AF-3A12-9145-468A-69E9899C0E5C}"/>
              </a:ext>
            </a:extLst>
          </p:cNvPr>
          <p:cNvSpPr txBox="1"/>
          <p:nvPr/>
        </p:nvSpPr>
        <p:spPr>
          <a:xfrm>
            <a:off x="10092173" y="1714310"/>
            <a:ext cx="1620631" cy="646331"/>
          </a:xfrm>
          <a:prstGeom prst="rect">
            <a:avLst/>
          </a:prstGeom>
          <a:noFill/>
        </p:spPr>
        <p:txBody>
          <a:bodyPr wrap="square" lIns="91440" tIns="45720" rIns="91440" bIns="45720" anchor="t">
            <a:spAutoFit/>
          </a:bodyPr>
          <a:lstStyle/>
          <a:p>
            <a:pPr lvl="0"/>
            <a:r>
              <a:rPr lang="en-GB" sz="1200">
                <a:solidFill>
                  <a:srgbClr val="3F3F3F"/>
                </a:solidFill>
                <a:latin typeface="Segoe UI Light"/>
                <a:cs typeface="Segoe UI Light"/>
              </a:rPr>
              <a:t>Of employees say they will use AI to lighten workloads.</a:t>
            </a:r>
            <a:r>
              <a:rPr lang="en-GB" sz="1200" baseline="30000">
                <a:solidFill>
                  <a:srgbClr val="3F3F3F"/>
                </a:solidFill>
                <a:latin typeface="Segoe UI Light"/>
                <a:cs typeface="Segoe UI Light"/>
              </a:rPr>
              <a:t>6</a:t>
            </a:r>
            <a:endParaRPr lang="en-CA" sz="1200" baseline="30000">
              <a:solidFill>
                <a:srgbClr val="3F3F3F"/>
              </a:solidFill>
              <a:latin typeface="Segoe UI Light"/>
              <a:ea typeface="Calibri" panose="020F0502020204030204" pitchFamily="34" charset="0"/>
              <a:cs typeface="Segoe UI Light"/>
            </a:endParaRPr>
          </a:p>
        </p:txBody>
      </p:sp>
      <p:sp>
        <p:nvSpPr>
          <p:cNvPr id="18" name="TextBox 17">
            <a:extLst>
              <a:ext uri="{FF2B5EF4-FFF2-40B4-BE49-F238E27FC236}">
                <a16:creationId xmlns:a16="http://schemas.microsoft.com/office/drawing/2014/main" id="{ADC49690-AC54-0F49-A942-075D4ADF7D4D}"/>
              </a:ext>
            </a:extLst>
          </p:cNvPr>
          <p:cNvSpPr txBox="1"/>
          <p:nvPr/>
        </p:nvSpPr>
        <p:spPr>
          <a:xfrm>
            <a:off x="467808" y="1629665"/>
            <a:ext cx="7693060" cy="523220"/>
          </a:xfrm>
          <a:prstGeom prst="rect">
            <a:avLst/>
          </a:prstGeom>
          <a:noFill/>
        </p:spPr>
        <p:txBody>
          <a:bodyPr wrap="square" lIns="91440" tIns="45720" rIns="91440" bIns="45720" anchor="t">
            <a:spAutoFit/>
          </a:bodyPr>
          <a:lstStyle/>
          <a:p>
            <a:r>
              <a:rPr lang="en-GB" sz="1400">
                <a:solidFill>
                  <a:srgbClr val="3F3F3F"/>
                </a:solidFill>
                <a:latin typeface="Segoe UI Semibold"/>
                <a:cs typeface="Segoe UI Light"/>
              </a:rPr>
              <a:t>Blending traditional tools with advanced AI functionalities to boost efficiency </a:t>
            </a:r>
            <a:r>
              <a:rPr lang="en-GB" sz="1400">
                <a:solidFill>
                  <a:srgbClr val="333333"/>
                </a:solidFill>
                <a:latin typeface="Segoe UI Semibold"/>
                <a:ea typeface="+mn-lt"/>
                <a:cs typeface="+mn-lt"/>
              </a:rPr>
              <a:t>and with </a:t>
            </a:r>
            <a:br>
              <a:rPr lang="en-GB" sz="1400">
                <a:solidFill>
                  <a:srgbClr val="333333"/>
                </a:solidFill>
                <a:latin typeface="Segoe UI Semibold"/>
                <a:ea typeface="+mn-lt"/>
                <a:cs typeface="+mn-lt"/>
              </a:rPr>
            </a:br>
            <a:r>
              <a:rPr lang="en-GB" sz="1400">
                <a:solidFill>
                  <a:srgbClr val="333333"/>
                </a:solidFill>
                <a:latin typeface="Segoe UI Semibold"/>
                <a:ea typeface="+mn-lt"/>
                <a:cs typeface="+mn-lt"/>
              </a:rPr>
              <a:t>Intel vPro</a:t>
            </a:r>
            <a:r>
              <a:rPr lang="en-US" sz="1400" baseline="30000">
                <a:solidFill>
                  <a:srgbClr val="3F3F3F"/>
                </a:solidFill>
                <a:ea typeface="+mn-lt"/>
                <a:cs typeface="+mn-lt"/>
              </a:rPr>
              <a:t>®</a:t>
            </a:r>
            <a:r>
              <a:rPr lang="en-GB" sz="1400">
                <a:solidFill>
                  <a:srgbClr val="333333"/>
                </a:solidFill>
                <a:latin typeface="Segoe UI Semibold"/>
                <a:ea typeface="+mn-lt"/>
                <a:cs typeface="+mn-lt"/>
              </a:rPr>
              <a:t> it's up to 42% faster to complete demanding workloads </a:t>
            </a:r>
            <a:endParaRPr lang="en-GB" sz="1400">
              <a:solidFill>
                <a:srgbClr val="3F3F3F"/>
              </a:solidFill>
              <a:latin typeface="Segoe UI Semibold"/>
              <a:cs typeface="Segoe UI Light"/>
            </a:endParaRPr>
          </a:p>
        </p:txBody>
      </p:sp>
      <p:sp>
        <p:nvSpPr>
          <p:cNvPr id="4" name="TextBox 3">
            <a:extLst>
              <a:ext uri="{FF2B5EF4-FFF2-40B4-BE49-F238E27FC236}">
                <a16:creationId xmlns:a16="http://schemas.microsoft.com/office/drawing/2014/main" id="{0219518A-5010-061F-AD13-344C554E0674}"/>
              </a:ext>
            </a:extLst>
          </p:cNvPr>
          <p:cNvSpPr txBox="1"/>
          <p:nvPr/>
        </p:nvSpPr>
        <p:spPr>
          <a:xfrm>
            <a:off x="10092173" y="1065506"/>
            <a:ext cx="1876725" cy="646331"/>
          </a:xfrm>
          <a:prstGeom prst="rect">
            <a:avLst/>
          </a:prstGeom>
          <a:noFill/>
        </p:spPr>
        <p:txBody>
          <a:bodyPr wrap="square" anchor="b">
            <a:spAutoFit/>
          </a:bodyPr>
          <a:lstStyle/>
          <a:p>
            <a:pPr lvl="0"/>
            <a:r>
              <a:rPr lang="en-CA" sz="3600">
                <a:ln w="3175">
                  <a:noFill/>
                </a:ln>
                <a:solidFill>
                  <a:srgbClr val="0078D4"/>
                </a:solidFill>
                <a:latin typeface="Segoe UI Light" panose="020B0502040204020203" pitchFamily="34" charset="0"/>
                <a:cs typeface="Segoe UI Light" panose="020B0502040204020203" pitchFamily="34" charset="0"/>
              </a:rPr>
              <a:t>70</a:t>
            </a:r>
            <a:r>
              <a:rPr lang="en-CA" sz="2600">
                <a:solidFill>
                  <a:srgbClr val="0078D4"/>
                </a:solidFill>
                <a:latin typeface="Segoe UI Semilight" panose="020B0402040204020203" pitchFamily="34" charset="0"/>
                <a:cs typeface="Segoe UI Semilight" panose="020B0402040204020203" pitchFamily="34" charset="0"/>
              </a:rPr>
              <a:t>%</a:t>
            </a:r>
          </a:p>
        </p:txBody>
      </p:sp>
      <p:sp>
        <p:nvSpPr>
          <p:cNvPr id="6" name="Rectangle: Rounded Corners 19">
            <a:extLst>
              <a:ext uri="{FF2B5EF4-FFF2-40B4-BE49-F238E27FC236}">
                <a16:creationId xmlns:a16="http://schemas.microsoft.com/office/drawing/2014/main" id="{E0C7CDAE-3623-C01B-1E1F-4759D5FE7661}"/>
              </a:ext>
            </a:extLst>
          </p:cNvPr>
          <p:cNvSpPr/>
          <p:nvPr/>
        </p:nvSpPr>
        <p:spPr>
          <a:xfrm>
            <a:off x="3414787" y="3753250"/>
            <a:ext cx="2792056" cy="1910833"/>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endParaRPr lang="en-US" baseline="-25000"/>
          </a:p>
        </p:txBody>
      </p:sp>
      <p:sp>
        <p:nvSpPr>
          <p:cNvPr id="8" name="Rectangle: Rounded Corners 19">
            <a:extLst>
              <a:ext uri="{FF2B5EF4-FFF2-40B4-BE49-F238E27FC236}">
                <a16:creationId xmlns:a16="http://schemas.microsoft.com/office/drawing/2014/main" id="{B615114F-34CA-EB3C-BDE4-DC27552EB15E}"/>
              </a:ext>
            </a:extLst>
          </p:cNvPr>
          <p:cNvSpPr/>
          <p:nvPr/>
        </p:nvSpPr>
        <p:spPr>
          <a:xfrm>
            <a:off x="551550" y="3753250"/>
            <a:ext cx="2792056" cy="1910833"/>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endParaRPr lang="en-US" baseline="-25000"/>
          </a:p>
        </p:txBody>
      </p:sp>
      <p:sp>
        <p:nvSpPr>
          <p:cNvPr id="10" name="Rectangle: Rounded Corners 19">
            <a:extLst>
              <a:ext uri="{FF2B5EF4-FFF2-40B4-BE49-F238E27FC236}">
                <a16:creationId xmlns:a16="http://schemas.microsoft.com/office/drawing/2014/main" id="{12D2E027-A039-41D1-110B-FA67863F82C5}"/>
              </a:ext>
            </a:extLst>
          </p:cNvPr>
          <p:cNvSpPr/>
          <p:nvPr/>
        </p:nvSpPr>
        <p:spPr>
          <a:xfrm>
            <a:off x="6279346" y="3753250"/>
            <a:ext cx="2792056" cy="1910833"/>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endParaRPr lang="en-US" baseline="-25000"/>
          </a:p>
        </p:txBody>
      </p:sp>
      <p:sp>
        <p:nvSpPr>
          <p:cNvPr id="11" name="TextBox 10">
            <a:extLst>
              <a:ext uri="{FF2B5EF4-FFF2-40B4-BE49-F238E27FC236}">
                <a16:creationId xmlns:a16="http://schemas.microsoft.com/office/drawing/2014/main" id="{85958E72-53EB-C79A-4E9F-515569417FB6}"/>
              </a:ext>
            </a:extLst>
          </p:cNvPr>
          <p:cNvSpPr txBox="1"/>
          <p:nvPr/>
        </p:nvSpPr>
        <p:spPr>
          <a:xfrm>
            <a:off x="6634463" y="3970102"/>
            <a:ext cx="2081822" cy="1420902"/>
          </a:xfrm>
          <a:prstGeom prst="rect">
            <a:avLst/>
          </a:prstGeom>
          <a:noFill/>
        </p:spPr>
        <p:txBody>
          <a:bodyPr wrap="square" lIns="0" tIns="0" rIns="0" bIns="0" rtlCol="0" anchor="t">
            <a:spAutoFit/>
          </a:bodyPr>
          <a:lstStyle/>
          <a:p>
            <a:pPr>
              <a:spcAft>
                <a:spcPts val="1000"/>
              </a:spcAft>
            </a:pPr>
            <a:r>
              <a:rPr lang="en-GB" sz="1200">
                <a:solidFill>
                  <a:srgbClr val="3F3F3F"/>
                </a:solidFill>
                <a:latin typeface="Segoe UI Semibold"/>
                <a:cs typeface="Segoe UI Light"/>
              </a:rPr>
              <a:t>Performance Optimisations: </a:t>
            </a:r>
          </a:p>
          <a:p>
            <a:pPr>
              <a:spcAft>
                <a:spcPts val="1000"/>
              </a:spcAft>
            </a:pPr>
            <a:r>
              <a:rPr lang="en-GB" sz="1200">
                <a:solidFill>
                  <a:srgbClr val="3F3F3F"/>
                </a:solidFill>
                <a:latin typeface="Segoe UI Light"/>
                <a:cs typeface="Segoe UI Light"/>
              </a:rPr>
              <a:t>Delivers faster start-up, </a:t>
            </a:r>
            <a:br>
              <a:rPr lang="en-GB" sz="1200">
                <a:latin typeface="Segoe UI Light"/>
                <a:cs typeface="Segoe UI Light"/>
              </a:rPr>
            </a:br>
            <a:r>
              <a:rPr lang="en-GB" sz="1200">
                <a:solidFill>
                  <a:srgbClr val="3F3F3F"/>
                </a:solidFill>
                <a:latin typeface="Segoe UI Light"/>
                <a:cs typeface="Segoe UI Light"/>
              </a:rPr>
              <a:t>quicker wake from sleep, </a:t>
            </a:r>
            <a:br>
              <a:rPr lang="en-GB" sz="1200">
                <a:latin typeface="Segoe UI Light"/>
                <a:cs typeface="Segoe UI Light"/>
              </a:rPr>
            </a:br>
            <a:r>
              <a:rPr lang="en-GB" sz="1200">
                <a:solidFill>
                  <a:srgbClr val="3F3F3F"/>
                </a:solidFill>
                <a:latin typeface="Segoe UI Light"/>
                <a:cs typeface="Segoe UI Light"/>
              </a:rPr>
              <a:t>and unobtrusive background updates, ensuring that your system runs efficiently without interrupting your work.</a:t>
            </a:r>
          </a:p>
        </p:txBody>
      </p:sp>
      <p:sp>
        <p:nvSpPr>
          <p:cNvPr id="12" name="TextBox 11">
            <a:extLst>
              <a:ext uri="{FF2B5EF4-FFF2-40B4-BE49-F238E27FC236}">
                <a16:creationId xmlns:a16="http://schemas.microsoft.com/office/drawing/2014/main" id="{3B6FDBEF-B13E-9946-BF9C-1C8D76EDE000}"/>
              </a:ext>
            </a:extLst>
          </p:cNvPr>
          <p:cNvSpPr txBox="1"/>
          <p:nvPr/>
        </p:nvSpPr>
        <p:spPr>
          <a:xfrm>
            <a:off x="3766533" y="3970102"/>
            <a:ext cx="2190617" cy="1236236"/>
          </a:xfrm>
          <a:prstGeom prst="rect">
            <a:avLst/>
          </a:prstGeom>
          <a:noFill/>
        </p:spPr>
        <p:txBody>
          <a:bodyPr wrap="square" lIns="0" tIns="0" rIns="0" bIns="0" rtlCol="0" anchor="t">
            <a:spAutoFit/>
          </a:bodyPr>
          <a:lstStyle/>
          <a:p>
            <a:pPr marL="0" indent="0">
              <a:spcAft>
                <a:spcPts val="1000"/>
              </a:spcAft>
              <a:buNone/>
            </a:pPr>
            <a:r>
              <a:rPr lang="en-GB" sz="1200">
                <a:solidFill>
                  <a:srgbClr val="3F3F3F"/>
                </a:solidFill>
                <a:latin typeface="Segoe UI Semibold"/>
                <a:cs typeface="Segoe UI Light"/>
              </a:rPr>
              <a:t>Snap Layouts and Virtual Desktops:</a:t>
            </a:r>
          </a:p>
          <a:p>
            <a:pPr marL="0" indent="0">
              <a:spcAft>
                <a:spcPts val="1000"/>
              </a:spcAft>
              <a:buNone/>
            </a:pPr>
            <a:r>
              <a:rPr lang="en-GB" sz="1200">
                <a:solidFill>
                  <a:srgbClr val="3F3F3F"/>
                </a:solidFill>
                <a:latin typeface="Segoe UI Light"/>
                <a:cs typeface="Segoe UI Light"/>
              </a:rPr>
              <a:t>Allow users to easily organise windows and manage multiple tasks simultaneously, improving focus and efficiency.</a:t>
            </a:r>
          </a:p>
        </p:txBody>
      </p:sp>
      <p:sp>
        <p:nvSpPr>
          <p:cNvPr id="13" name="TextBox 12">
            <a:extLst>
              <a:ext uri="{FF2B5EF4-FFF2-40B4-BE49-F238E27FC236}">
                <a16:creationId xmlns:a16="http://schemas.microsoft.com/office/drawing/2014/main" id="{AF468FA6-186A-CBE9-0F45-4923A808AC10}"/>
              </a:ext>
            </a:extLst>
          </p:cNvPr>
          <p:cNvSpPr txBox="1"/>
          <p:nvPr/>
        </p:nvSpPr>
        <p:spPr>
          <a:xfrm>
            <a:off x="902535" y="3970102"/>
            <a:ext cx="2090086" cy="1051570"/>
          </a:xfrm>
          <a:prstGeom prst="rect">
            <a:avLst/>
          </a:prstGeom>
          <a:noFill/>
        </p:spPr>
        <p:txBody>
          <a:bodyPr wrap="square" lIns="0" tIns="0" rIns="0" bIns="0" rtlCol="0" anchor="t">
            <a:spAutoFit/>
          </a:bodyPr>
          <a:lstStyle/>
          <a:p>
            <a:pPr>
              <a:spcAft>
                <a:spcPts val="1000"/>
              </a:spcAft>
            </a:pPr>
            <a:r>
              <a:rPr lang="en-GB" sz="1200">
                <a:solidFill>
                  <a:srgbClr val="3F3F3F"/>
                </a:solidFill>
                <a:latin typeface="Segoe UI Semibold"/>
                <a:cs typeface="Segoe UI Light"/>
              </a:rPr>
              <a:t>Intuitive User Interface: </a:t>
            </a:r>
          </a:p>
          <a:p>
            <a:pPr marL="0" indent="0">
              <a:spcAft>
                <a:spcPts val="1000"/>
              </a:spcAft>
              <a:buNone/>
            </a:pPr>
            <a:r>
              <a:rPr lang="en-GB" sz="1200">
                <a:solidFill>
                  <a:srgbClr val="3F3F3F"/>
                </a:solidFill>
                <a:latin typeface="Segoe UI Light"/>
                <a:cs typeface="Segoe UI Light"/>
              </a:rPr>
              <a:t>The redesigned, centred Start menu and cleaner taskbar layout minimise distractions and improve navigation.</a:t>
            </a:r>
          </a:p>
        </p:txBody>
      </p:sp>
      <p:sp>
        <p:nvSpPr>
          <p:cNvPr id="14" name="TextBox 13">
            <a:extLst>
              <a:ext uri="{FF2B5EF4-FFF2-40B4-BE49-F238E27FC236}">
                <a16:creationId xmlns:a16="http://schemas.microsoft.com/office/drawing/2014/main" id="{F29EDAEB-9569-46D4-F0C3-2CE52733AD21}"/>
              </a:ext>
            </a:extLst>
          </p:cNvPr>
          <p:cNvSpPr txBox="1"/>
          <p:nvPr/>
        </p:nvSpPr>
        <p:spPr>
          <a:xfrm>
            <a:off x="552300" y="888734"/>
            <a:ext cx="10801499" cy="553998"/>
          </a:xfrm>
          <a:prstGeom prst="rect">
            <a:avLst/>
          </a:prstGeom>
          <a:noFill/>
        </p:spPr>
        <p:txBody>
          <a:bodyPr wrap="square" lIns="0" tIns="0" rIns="0" bIns="0" rtlCol="0" anchor="t">
            <a:spAutoFit/>
          </a:bodyPr>
          <a:lstStyle/>
          <a:p>
            <a:pPr algn="l" defTabSz="932742">
              <a:lnSpc>
                <a:spcPct val="100000"/>
              </a:lnSpc>
            </a:pPr>
            <a:r>
              <a:rPr lang="en-GB" sz="3600">
                <a:solidFill>
                  <a:srgbClr val="3F3F3F"/>
                </a:solidFill>
                <a:latin typeface="+mj-lt"/>
                <a:cs typeface="Segoe UI"/>
              </a:rPr>
              <a:t>Maximising Productivity with Windows 11 Pro</a:t>
            </a:r>
            <a:endParaRPr lang="en-US" sz="3600">
              <a:ln w="3175">
                <a:noFill/>
              </a:ln>
              <a:solidFill>
                <a:srgbClr val="3F3F3F"/>
              </a:solidFill>
              <a:latin typeface="+mj-lt"/>
              <a:cs typeface="Segoe UI"/>
            </a:endParaRPr>
          </a:p>
        </p:txBody>
      </p:sp>
      <p:pic>
        <p:nvPicPr>
          <p:cNvPr id="26" name="Picture 25" descr="A computer on a desk&#10;&#10;Description automatically generated">
            <a:extLst>
              <a:ext uri="{FF2B5EF4-FFF2-40B4-BE49-F238E27FC236}">
                <a16:creationId xmlns:a16="http://schemas.microsoft.com/office/drawing/2014/main" id="{91BDB667-7CD2-6BCD-0399-A0B13208481C}"/>
              </a:ext>
            </a:extLst>
          </p:cNvPr>
          <p:cNvPicPr>
            <a:picLocks noChangeAspect="1"/>
          </p:cNvPicPr>
          <p:nvPr/>
        </p:nvPicPr>
        <p:blipFill rotWithShape="1">
          <a:blip r:embed="rId4">
            <a:extLst>
              <a:ext uri="{28A0092B-C50C-407E-A947-70E740481C1C}">
                <a14:useLocalDpi xmlns:a14="http://schemas.microsoft.com/office/drawing/2010/main" val="0"/>
              </a:ext>
            </a:extLst>
          </a:blip>
          <a:srcRect l="7805" t="46667" r="1180" b="14905"/>
          <a:stretch/>
        </p:blipFill>
        <p:spPr>
          <a:xfrm>
            <a:off x="551550" y="2574382"/>
            <a:ext cx="2792056" cy="1178868"/>
          </a:xfrm>
          <a:prstGeom prst="rect">
            <a:avLst/>
          </a:prstGeom>
        </p:spPr>
      </p:pic>
      <p:pic>
        <p:nvPicPr>
          <p:cNvPr id="30" name="Picture 29" descr="A screenshot of a computer&#10;&#10;Description automatically generated">
            <a:extLst>
              <a:ext uri="{FF2B5EF4-FFF2-40B4-BE49-F238E27FC236}">
                <a16:creationId xmlns:a16="http://schemas.microsoft.com/office/drawing/2014/main" id="{BEBEF86C-4745-0C9D-C1D0-329F88E637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4787" y="2574382"/>
            <a:ext cx="2792056" cy="1178868"/>
          </a:xfrm>
          <a:prstGeom prst="rect">
            <a:avLst/>
          </a:prstGeom>
        </p:spPr>
      </p:pic>
      <p:pic>
        <p:nvPicPr>
          <p:cNvPr id="33" name="Picture 32" descr="A person using a tablet&#10;&#10;Description automatically generated">
            <a:extLst>
              <a:ext uri="{FF2B5EF4-FFF2-40B4-BE49-F238E27FC236}">
                <a16:creationId xmlns:a16="http://schemas.microsoft.com/office/drawing/2014/main" id="{119CA87E-DCD6-DFF9-3225-6A38ACBD30A3}"/>
              </a:ext>
            </a:extLst>
          </p:cNvPr>
          <p:cNvPicPr>
            <a:picLocks noChangeAspect="1"/>
          </p:cNvPicPr>
          <p:nvPr/>
        </p:nvPicPr>
        <p:blipFill rotWithShape="1">
          <a:blip r:embed="rId6"/>
          <a:srcRect l="-730" t="12409" r="973" b="24087"/>
          <a:stretch/>
        </p:blipFill>
        <p:spPr>
          <a:xfrm>
            <a:off x="6278024" y="2569778"/>
            <a:ext cx="2785266" cy="1181942"/>
          </a:xfrm>
          <a:prstGeom prst="rect">
            <a:avLst/>
          </a:prstGeom>
        </p:spPr>
      </p:pic>
      <p:pic>
        <p:nvPicPr>
          <p:cNvPr id="21" name="Picture 20" descr="Windows | Intel Logo">
            <a:extLst>
              <a:ext uri="{FF2B5EF4-FFF2-40B4-BE49-F238E27FC236}">
                <a16:creationId xmlns:a16="http://schemas.microsoft.com/office/drawing/2014/main" id="{F756E97B-49AF-BB99-6371-D984DA7CD504}"/>
              </a:ext>
              <a:ext uri="{C183D7F6-B498-43B3-948B-1728B52AA6E4}">
                <adec:decorative xmlns:adec="http://schemas.microsoft.com/office/drawing/2017/decorative" val="0"/>
              </a:ext>
            </a:extLst>
          </p:cNvPr>
          <p:cNvPicPr>
            <a:picLocks noChangeAspect="1"/>
          </p:cNvPicPr>
          <p:nvPr/>
        </p:nvPicPr>
        <p:blipFill>
          <a:blip r:embed="rId7"/>
          <a:stretch>
            <a:fillRect/>
          </a:stretch>
        </p:blipFill>
        <p:spPr>
          <a:xfrm>
            <a:off x="252311" y="164565"/>
            <a:ext cx="2152251" cy="504317"/>
          </a:xfrm>
          <a:prstGeom prst="rect">
            <a:avLst/>
          </a:prstGeom>
          <a:ln>
            <a:noFill/>
          </a:ln>
        </p:spPr>
      </p:pic>
      <p:sp>
        <p:nvSpPr>
          <p:cNvPr id="19" name="TextBox 4">
            <a:extLst>
              <a:ext uri="{FF2B5EF4-FFF2-40B4-BE49-F238E27FC236}">
                <a16:creationId xmlns:a16="http://schemas.microsoft.com/office/drawing/2014/main" id="{056ED6CA-C67C-5382-74A0-94E10FED0B21}"/>
              </a:ext>
            </a:extLst>
          </p:cNvPr>
          <p:cNvSpPr txBox="1"/>
          <p:nvPr/>
        </p:nvSpPr>
        <p:spPr>
          <a:xfrm>
            <a:off x="10092173" y="3385504"/>
            <a:ext cx="1620631" cy="830997"/>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GB" sz="1200">
                <a:solidFill>
                  <a:srgbClr val="3F3F3F"/>
                </a:solidFill>
                <a:latin typeface="Segoe UI Light"/>
                <a:cs typeface="Segoe UI Light"/>
              </a:rPr>
              <a:t>Of employees reported an improvement in their quality of work.</a:t>
            </a:r>
            <a:r>
              <a:rPr lang="en-GB" sz="1200" baseline="30000">
                <a:solidFill>
                  <a:srgbClr val="3F3F3F"/>
                </a:solidFill>
                <a:latin typeface="Segoe UI Light"/>
                <a:cs typeface="Segoe UI Light"/>
              </a:rPr>
              <a:t>7</a:t>
            </a:r>
            <a:endParaRPr lang="en-CA" sz="1200" baseline="30000">
              <a:solidFill>
                <a:srgbClr val="3F3F3F"/>
              </a:solidFill>
              <a:latin typeface="Segoe UI Light"/>
              <a:ea typeface="Calibri" panose="020F0502020204030204" pitchFamily="34" charset="0"/>
              <a:cs typeface="Segoe UI Light"/>
            </a:endParaRPr>
          </a:p>
        </p:txBody>
      </p:sp>
      <p:sp>
        <p:nvSpPr>
          <p:cNvPr id="20" name="TextBox 6">
            <a:extLst>
              <a:ext uri="{FF2B5EF4-FFF2-40B4-BE49-F238E27FC236}">
                <a16:creationId xmlns:a16="http://schemas.microsoft.com/office/drawing/2014/main" id="{68AAFCCE-BC45-36D0-17A0-D170DEF30D9E}"/>
              </a:ext>
            </a:extLst>
          </p:cNvPr>
          <p:cNvSpPr txBox="1"/>
          <p:nvPr/>
        </p:nvSpPr>
        <p:spPr>
          <a:xfrm>
            <a:off x="10092173" y="2736701"/>
            <a:ext cx="1876725" cy="646331"/>
          </a:xfrm>
          <a:prstGeom prst="rect">
            <a:avLst/>
          </a:prstGeom>
          <a:noFill/>
        </p:spPr>
        <p:txBody>
          <a:bodyPr wrap="square"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CA" sz="3600">
                <a:ln w="3175">
                  <a:noFill/>
                </a:ln>
                <a:solidFill>
                  <a:srgbClr val="0078D4"/>
                </a:solidFill>
                <a:latin typeface="Segoe UI Light" panose="020B0502040204020203" pitchFamily="34" charset="0"/>
                <a:cs typeface="Segoe UI Light" panose="020B0502040204020203" pitchFamily="34" charset="0"/>
              </a:rPr>
              <a:t>68</a:t>
            </a:r>
            <a:r>
              <a:rPr lang="en-CA" sz="2600">
                <a:solidFill>
                  <a:srgbClr val="0078D4"/>
                </a:solidFill>
                <a:latin typeface="Segoe UI Semilight" panose="020B0402040204020203" pitchFamily="34" charset="0"/>
                <a:cs typeface="Segoe UI Semilight" panose="020B0402040204020203" pitchFamily="34" charset="0"/>
              </a:rPr>
              <a:t>%</a:t>
            </a:r>
          </a:p>
        </p:txBody>
      </p:sp>
      <p:sp>
        <p:nvSpPr>
          <p:cNvPr id="23" name="TextBox 22">
            <a:extLst>
              <a:ext uri="{FF2B5EF4-FFF2-40B4-BE49-F238E27FC236}">
                <a16:creationId xmlns:a16="http://schemas.microsoft.com/office/drawing/2014/main" id="{09F408D5-FE7C-1240-639D-3B66FE8239F1}"/>
              </a:ext>
            </a:extLst>
          </p:cNvPr>
          <p:cNvSpPr txBox="1"/>
          <p:nvPr/>
        </p:nvSpPr>
        <p:spPr>
          <a:xfrm>
            <a:off x="551907" y="6336351"/>
            <a:ext cx="88993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600">
              <a:solidFill>
                <a:srgbClr val="3F3F3F"/>
              </a:solidFill>
              <a:cs typeface="Segoe UI"/>
            </a:endParaRPr>
          </a:p>
          <a:p>
            <a:r>
              <a:rPr lang="en-US" sz="600" baseline="30000">
                <a:solidFill>
                  <a:srgbClr val="3F3F3F"/>
                </a:solidFill>
                <a:ea typeface="+mn-lt"/>
                <a:cs typeface="+mn-lt"/>
              </a:rPr>
              <a:t>5 </a:t>
            </a:r>
            <a:r>
              <a:rPr lang="en-US" sz="600">
                <a:solidFill>
                  <a:srgbClr val="3F3F3F"/>
                </a:solidFill>
                <a:ea typeface="+mn-lt"/>
                <a:cs typeface="+mn-lt"/>
              </a:rPr>
              <a:t>As of March 2023, based on the unrivaled combination of above and below the OS security capabilities, app and data protections, and advanced threat protections Intel vPro</a:t>
            </a:r>
            <a:r>
              <a:rPr lang="en-US" sz="600" baseline="30000">
                <a:solidFill>
                  <a:srgbClr val="3F3F3F"/>
                </a:solidFill>
                <a:ea typeface="+mn-lt"/>
                <a:cs typeface="+mn-lt"/>
              </a:rPr>
              <a:t>®</a:t>
            </a:r>
            <a:r>
              <a:rPr lang="en-US" sz="600">
                <a:solidFill>
                  <a:srgbClr val="3F3F3F"/>
                </a:solidFill>
                <a:ea typeface="+mn-lt"/>
                <a:cs typeface="+mn-lt"/>
              </a:rPr>
              <a:t> delivers for any sized business, as well as Intel’s security first approach to product design, manufacture, and support. All business PCs built on the Intel vPro platform have been validated against rigorous specifications, including unique hardware-based security features. Details at </a:t>
            </a:r>
            <a:r>
              <a:rPr lang="en-US" sz="600">
                <a:solidFill>
                  <a:srgbClr val="3F3F3F"/>
                </a:solidFill>
                <a:ea typeface="+mn-lt"/>
                <a:cs typeface="+mn-lt"/>
                <a:hlinkClick r:id="rId8"/>
              </a:rPr>
              <a:t>www.intel.com/Performance-vPro</a:t>
            </a:r>
            <a:r>
              <a:rPr lang="en-US" sz="600">
                <a:solidFill>
                  <a:srgbClr val="3F3F3F"/>
                </a:solidFill>
                <a:ea typeface="+mn-lt"/>
                <a:cs typeface="+mn-lt"/>
              </a:rPr>
              <a:t>. Results may vary.</a:t>
            </a:r>
            <a:endParaRPr lang="en-US" sz="600">
              <a:solidFill>
                <a:srgbClr val="3F3F3F"/>
              </a:solidFill>
              <a:cs typeface="Segoe UI"/>
            </a:endParaRPr>
          </a:p>
        </p:txBody>
      </p:sp>
      <p:sp>
        <p:nvSpPr>
          <p:cNvPr id="28" name="TextBox 27">
            <a:extLst>
              <a:ext uri="{FF2B5EF4-FFF2-40B4-BE49-F238E27FC236}">
                <a16:creationId xmlns:a16="http://schemas.microsoft.com/office/drawing/2014/main" id="{C0BCE299-BDC4-F381-1E18-C2C1F0DB355A}"/>
              </a:ext>
            </a:extLst>
          </p:cNvPr>
          <p:cNvSpPr txBox="1"/>
          <p:nvPr/>
        </p:nvSpPr>
        <p:spPr>
          <a:xfrm>
            <a:off x="9774629" y="6336352"/>
            <a:ext cx="2299236"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baseline="30000">
                <a:solidFill>
                  <a:srgbClr val="3F3F3F"/>
                </a:solidFill>
              </a:rPr>
              <a:t>6 </a:t>
            </a:r>
            <a:r>
              <a:rPr lang="en-US" sz="600">
                <a:solidFill>
                  <a:srgbClr val="3F3F3F"/>
                </a:solidFill>
              </a:rPr>
              <a:t>Will AI fix work, Work Trends Index Annual Report, May 2023 </a:t>
            </a:r>
          </a:p>
          <a:p>
            <a:r>
              <a:rPr lang="en-US" sz="600" baseline="30000">
                <a:solidFill>
                  <a:srgbClr val="3F3F3F"/>
                </a:solidFill>
                <a:ea typeface="+mn-lt"/>
                <a:cs typeface="+mn-lt"/>
              </a:rPr>
              <a:t>7 </a:t>
            </a:r>
            <a:r>
              <a:rPr lang="en-US" sz="600">
                <a:solidFill>
                  <a:srgbClr val="3F3F3F"/>
                </a:solidFill>
                <a:ea typeface="+mn-lt"/>
                <a:cs typeface="+mn-lt"/>
              </a:rPr>
              <a:t>Worked Trend Index Repot "What can Copilot's earliest users teach us about generative AI at work", November 2023</a:t>
            </a:r>
            <a:endParaRPr lang="en-US" sz="600">
              <a:solidFill>
                <a:srgbClr val="3F3F3F"/>
              </a:solidFill>
            </a:endParaRPr>
          </a:p>
          <a:p>
            <a:endParaRPr lang="en-US" sz="600">
              <a:solidFill>
                <a:srgbClr val="3F3F3F"/>
              </a:solidFill>
              <a:cs typeface="Segoe UI"/>
            </a:endParaRPr>
          </a:p>
        </p:txBody>
      </p:sp>
    </p:spTree>
    <p:extLst>
      <p:ext uri="{BB962C8B-B14F-4D97-AF65-F5344CB8AC3E}">
        <p14:creationId xmlns:p14="http://schemas.microsoft.com/office/powerpoint/2010/main" val="2969996756"/>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34019D-2BF5-B81C-F9C3-56BF1DC40138}"/>
              </a:ext>
            </a:extLst>
          </p:cNvPr>
          <p:cNvSpPr/>
          <p:nvPr/>
        </p:nvSpPr>
        <p:spPr bwMode="auto">
          <a:xfrm>
            <a:off x="7354527" y="0"/>
            <a:ext cx="2538981" cy="6866862"/>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extBox 15">
            <a:extLst>
              <a:ext uri="{FF2B5EF4-FFF2-40B4-BE49-F238E27FC236}">
                <a16:creationId xmlns:a16="http://schemas.microsoft.com/office/drawing/2014/main" id="{BF5423B7-FA59-2D36-4AD3-68187511CDEF}"/>
              </a:ext>
            </a:extLst>
          </p:cNvPr>
          <p:cNvSpPr txBox="1"/>
          <p:nvPr/>
        </p:nvSpPr>
        <p:spPr>
          <a:xfrm>
            <a:off x="7793681" y="1713949"/>
            <a:ext cx="1613828" cy="646331"/>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GB" sz="1200">
                <a:solidFill>
                  <a:srgbClr val="FFFFFF"/>
                </a:solidFill>
                <a:latin typeface="Segoe UI Light"/>
                <a:cs typeface="Segoe UI Light"/>
              </a:rPr>
              <a:t>Of those surveyed will use AI to find the right answers.</a:t>
            </a:r>
            <a:r>
              <a:rPr lang="en-GB" sz="1200" baseline="30000">
                <a:solidFill>
                  <a:srgbClr val="FFFFFF"/>
                </a:solidFill>
                <a:latin typeface="Segoe UI Light"/>
                <a:cs typeface="Segoe UI Light"/>
              </a:rPr>
              <a:t>8</a:t>
            </a:r>
            <a:endParaRPr lang="en-CA" sz="1200" baseline="30000">
              <a:solidFill>
                <a:srgbClr val="FFFFFF"/>
              </a:solidFill>
              <a:latin typeface="Segoe UI Light"/>
              <a:ea typeface="Calibri" panose="020F0502020204030204" pitchFamily="34" charset="0"/>
              <a:cs typeface="Segoe UI Light"/>
            </a:endParaRPr>
          </a:p>
        </p:txBody>
      </p:sp>
      <p:sp>
        <p:nvSpPr>
          <p:cNvPr id="8" name="TextBox 16">
            <a:extLst>
              <a:ext uri="{FF2B5EF4-FFF2-40B4-BE49-F238E27FC236}">
                <a16:creationId xmlns:a16="http://schemas.microsoft.com/office/drawing/2014/main" id="{6BBD1BC8-1153-4295-335D-56839BD0C0B4}"/>
              </a:ext>
            </a:extLst>
          </p:cNvPr>
          <p:cNvSpPr txBox="1"/>
          <p:nvPr/>
        </p:nvSpPr>
        <p:spPr>
          <a:xfrm>
            <a:off x="7793681" y="1065145"/>
            <a:ext cx="1876725" cy="646331"/>
          </a:xfrm>
          <a:prstGeom prst="rect">
            <a:avLst/>
          </a:prstGeom>
          <a:noFill/>
        </p:spPr>
        <p:txBody>
          <a:bodyPr wrap="square"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CA" sz="3600">
                <a:ln w="3175">
                  <a:noFill/>
                </a:ln>
                <a:solidFill>
                  <a:srgbClr val="FFFFFF"/>
                </a:solidFill>
                <a:latin typeface="Segoe UI Light" panose="020B0502040204020203" pitchFamily="34" charset="0"/>
                <a:cs typeface="Segoe UI Light" panose="020B0502040204020203" pitchFamily="34" charset="0"/>
              </a:rPr>
              <a:t>86</a:t>
            </a:r>
            <a:r>
              <a:rPr lang="en-CA" sz="2600">
                <a:solidFill>
                  <a:srgbClr val="FFFFFF"/>
                </a:solidFill>
                <a:latin typeface="Segoe UI Semilight" panose="020B0402040204020203" pitchFamily="34" charset="0"/>
                <a:cs typeface="Segoe UI Semilight" panose="020B0402040204020203" pitchFamily="34" charset="0"/>
              </a:rPr>
              <a:t>%</a:t>
            </a:r>
          </a:p>
        </p:txBody>
      </p:sp>
      <p:pic>
        <p:nvPicPr>
          <p:cNvPr id="3" name="Picture 2">
            <a:extLst>
              <a:ext uri="{FF2B5EF4-FFF2-40B4-BE49-F238E27FC236}">
                <a16:creationId xmlns:a16="http://schemas.microsoft.com/office/drawing/2014/main" id="{2A9C8CA3-CCB9-5BF9-718F-D2FCD0E63A77}"/>
              </a:ext>
            </a:extLst>
          </p:cNvPr>
          <p:cNvPicPr>
            <a:picLocks noChangeAspect="1"/>
          </p:cNvPicPr>
          <p:nvPr/>
        </p:nvPicPr>
        <p:blipFill rotWithShape="1">
          <a:blip r:embed="rId3">
            <a:extLst>
              <a:ext uri="{28A0092B-C50C-407E-A947-70E740481C1C}">
                <a14:useLocalDpi xmlns:a14="http://schemas.microsoft.com/office/drawing/2010/main" val="0"/>
              </a:ext>
            </a:extLst>
          </a:blip>
          <a:srcRect l="81186" r="-31" b="-182"/>
          <a:stretch/>
        </p:blipFill>
        <p:spPr>
          <a:xfrm>
            <a:off x="9886122" y="0"/>
            <a:ext cx="2303261" cy="6870509"/>
          </a:xfrm>
          <a:prstGeom prst="rect">
            <a:avLst/>
          </a:prstGeom>
        </p:spPr>
      </p:pic>
      <p:sp>
        <p:nvSpPr>
          <p:cNvPr id="9" name="TextBox 8">
            <a:extLst>
              <a:ext uri="{FF2B5EF4-FFF2-40B4-BE49-F238E27FC236}">
                <a16:creationId xmlns:a16="http://schemas.microsoft.com/office/drawing/2014/main" id="{1DB34F08-F909-BC1E-DC89-C639AF18865A}"/>
              </a:ext>
            </a:extLst>
          </p:cNvPr>
          <p:cNvSpPr txBox="1"/>
          <p:nvPr/>
        </p:nvSpPr>
        <p:spPr>
          <a:xfrm>
            <a:off x="7476137" y="6517483"/>
            <a:ext cx="2299236"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baseline="30000">
                <a:solidFill>
                  <a:schemeClr val="bg1"/>
                </a:solidFill>
              </a:rPr>
              <a:t>8 </a:t>
            </a:r>
            <a:r>
              <a:rPr lang="en-US" sz="600">
                <a:solidFill>
                  <a:schemeClr val="bg1"/>
                </a:solidFill>
              </a:rPr>
              <a:t>Will AI fix work, Work Trends Index Annual Report, May 2023</a:t>
            </a:r>
            <a:endParaRPr lang="en-US" sz="600">
              <a:solidFill>
                <a:schemeClr val="bg1"/>
              </a:solidFill>
              <a:cs typeface="Segoe UI"/>
            </a:endParaRPr>
          </a:p>
          <a:p>
            <a:endParaRPr lang="en-US" sz="600">
              <a:solidFill>
                <a:srgbClr val="3F3F3F"/>
              </a:solidFill>
            </a:endParaRPr>
          </a:p>
        </p:txBody>
      </p:sp>
      <p:sp>
        <p:nvSpPr>
          <p:cNvPr id="6" name="TextBox 5">
            <a:extLst>
              <a:ext uri="{FF2B5EF4-FFF2-40B4-BE49-F238E27FC236}">
                <a16:creationId xmlns:a16="http://schemas.microsoft.com/office/drawing/2014/main" id="{B6954390-7567-88E8-D6F7-B356F898A0F9}"/>
              </a:ext>
            </a:extLst>
          </p:cNvPr>
          <p:cNvSpPr txBox="1"/>
          <p:nvPr/>
        </p:nvSpPr>
        <p:spPr>
          <a:xfrm>
            <a:off x="582236" y="877848"/>
            <a:ext cx="6548959" cy="2215991"/>
          </a:xfrm>
          <a:prstGeom prst="rect">
            <a:avLst/>
          </a:prstGeom>
          <a:noFill/>
        </p:spPr>
        <p:txBody>
          <a:bodyPr wrap="square" lIns="0" tIns="0" rIns="0" bIns="0" rtlCol="0">
            <a:spAutoFit/>
          </a:bodyPr>
          <a:lstStyle/>
          <a:p>
            <a:pPr algn="l" defTabSz="932742">
              <a:lnSpc>
                <a:spcPct val="100000"/>
              </a:lnSpc>
            </a:pPr>
            <a:r>
              <a:rPr lang="en-GB" sz="3600">
                <a:solidFill>
                  <a:srgbClr val="3F3F3F"/>
                </a:solidFill>
                <a:latin typeface="+mj-lt"/>
                <a:cs typeface="Segoe UI Light" panose="020B0502040204020203" pitchFamily="34" charset="0"/>
              </a:rPr>
              <a:t>AI-powered tools, like Copilot, </a:t>
            </a:r>
            <a:br>
              <a:rPr lang="en-GB" sz="3600">
                <a:solidFill>
                  <a:srgbClr val="3F3F3F"/>
                </a:solidFill>
                <a:latin typeface="+mj-lt"/>
                <a:cs typeface="Segoe UI Light" panose="020B0502040204020203" pitchFamily="34" charset="0"/>
              </a:rPr>
            </a:br>
            <a:r>
              <a:rPr lang="en-GB" sz="3600">
                <a:solidFill>
                  <a:srgbClr val="3F3F3F"/>
                </a:solidFill>
                <a:latin typeface="+mj-lt"/>
                <a:cs typeface="Segoe UI Light" panose="020B0502040204020203" pitchFamily="34" charset="0"/>
              </a:rPr>
              <a:t>to lighten workloads and enhance productivity, enabling your teams to focus on high-value tasks</a:t>
            </a:r>
          </a:p>
        </p:txBody>
      </p:sp>
      <p:sp>
        <p:nvSpPr>
          <p:cNvPr id="7" name="TextBox 6">
            <a:extLst>
              <a:ext uri="{FF2B5EF4-FFF2-40B4-BE49-F238E27FC236}">
                <a16:creationId xmlns:a16="http://schemas.microsoft.com/office/drawing/2014/main" id="{7D9282E4-4603-7619-878B-E3F9097C2CBC}"/>
              </a:ext>
            </a:extLst>
          </p:cNvPr>
          <p:cNvSpPr txBox="1"/>
          <p:nvPr/>
        </p:nvSpPr>
        <p:spPr>
          <a:xfrm>
            <a:off x="582236" y="3427496"/>
            <a:ext cx="5974223" cy="1727005"/>
          </a:xfrm>
          <a:prstGeom prst="rect">
            <a:avLst/>
          </a:prstGeom>
          <a:noFill/>
        </p:spPr>
        <p:txBody>
          <a:bodyPr wrap="square" lIns="0" tIns="0" rIns="0" bIns="0" rtlCol="0" anchor="t">
            <a:spAutoFit/>
          </a:bodyPr>
          <a:lstStyle/>
          <a:p>
            <a:pPr marL="228600" indent="-228600" defTabSz="932742">
              <a:spcAft>
                <a:spcPts val="1000"/>
              </a:spcAft>
              <a:buFont typeface="+mj-lt"/>
              <a:buAutoNum type="arabicPeriod"/>
            </a:pPr>
            <a:r>
              <a:rPr lang="en-GB" sz="1200">
                <a:solidFill>
                  <a:srgbClr val="3F3F3F"/>
                </a:solidFill>
                <a:latin typeface="Segoe UI Light"/>
                <a:cs typeface="Segoe UI Light"/>
              </a:rPr>
              <a:t>Copilot allows you to quickly find information and insights using text, voice, or digital pen inputs. It offers comprehensive answers, step-by-step instructions, data analysis and visualisation, and supports drag-and-drop image searches.</a:t>
            </a:r>
          </a:p>
          <a:p>
            <a:pPr marL="228600" indent="-228600" defTabSz="932742">
              <a:spcAft>
                <a:spcPts val="1000"/>
              </a:spcAft>
              <a:buFont typeface="+mj-lt"/>
              <a:buAutoNum type="arabicPeriod"/>
            </a:pPr>
            <a:r>
              <a:rPr lang="en-GB" sz="1200">
                <a:solidFill>
                  <a:srgbClr val="3F3F3F"/>
                </a:solidFill>
                <a:latin typeface="Segoe UI Light"/>
                <a:cs typeface="Segoe UI Light"/>
              </a:rPr>
              <a:t>Enhance your team’s creativity with Copilot's </a:t>
            </a:r>
            <a:r>
              <a:rPr lang="en-GB" sz="1200" err="1">
                <a:solidFill>
                  <a:srgbClr val="3F3F3F"/>
                </a:solidFill>
                <a:latin typeface="Segoe UI Light"/>
                <a:cs typeface="Segoe UI Light"/>
              </a:rPr>
              <a:t>GenAI</a:t>
            </a:r>
            <a:r>
              <a:rPr lang="en-GB" sz="1200">
                <a:solidFill>
                  <a:srgbClr val="3F3F3F"/>
                </a:solidFill>
                <a:latin typeface="Segoe UI Light"/>
                <a:cs typeface="Segoe UI Light"/>
              </a:rPr>
              <a:t> capabilities. Draft content, create contextual FAQs, summarise text and generate images directly from written descriptions.</a:t>
            </a:r>
          </a:p>
          <a:p>
            <a:pPr marL="228600" indent="-228600" defTabSz="932742">
              <a:spcAft>
                <a:spcPts val="1000"/>
              </a:spcAft>
              <a:buFont typeface="+mj-lt"/>
              <a:buAutoNum type="arabicPeriod"/>
            </a:pPr>
            <a:r>
              <a:rPr lang="en-GB" sz="1200">
                <a:solidFill>
                  <a:srgbClr val="3F3F3F"/>
                </a:solidFill>
                <a:latin typeface="Segoe UI Light"/>
                <a:cs typeface="Segoe UI Light"/>
              </a:rPr>
              <a:t>Copilot enables efficient interaction with your PC, allowing you to control Windows apps, blur backgrounds during video calls, search for photos, organise open applications, modify settings, add devices, and troubleshoot common Windows issues.</a:t>
            </a:r>
          </a:p>
        </p:txBody>
      </p:sp>
      <p:pic>
        <p:nvPicPr>
          <p:cNvPr id="4" name="Picture 3" descr="Windows | Intel Logo">
            <a:extLst>
              <a:ext uri="{FF2B5EF4-FFF2-40B4-BE49-F238E27FC236}">
                <a16:creationId xmlns:a16="http://schemas.microsoft.com/office/drawing/2014/main" id="{0C4EF2A4-80BA-727E-E594-1CBAE5D8F733}"/>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252311" y="164565"/>
            <a:ext cx="2152251" cy="504317"/>
          </a:xfrm>
          <a:prstGeom prst="rect">
            <a:avLst/>
          </a:prstGeom>
          <a:ln>
            <a:noFill/>
          </a:ln>
        </p:spPr>
      </p:pic>
    </p:spTree>
    <p:extLst>
      <p:ext uri="{BB962C8B-B14F-4D97-AF65-F5344CB8AC3E}">
        <p14:creationId xmlns:p14="http://schemas.microsoft.com/office/powerpoint/2010/main" val="41751974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9">
            <a:extLst>
              <a:ext uri="{FF2B5EF4-FFF2-40B4-BE49-F238E27FC236}">
                <a16:creationId xmlns:a16="http://schemas.microsoft.com/office/drawing/2014/main" id="{9C9C4EC9-FC14-DDBE-71BF-95085BF469F9}"/>
              </a:ext>
            </a:extLst>
          </p:cNvPr>
          <p:cNvSpPr/>
          <p:nvPr/>
        </p:nvSpPr>
        <p:spPr>
          <a:xfrm>
            <a:off x="0" y="349"/>
            <a:ext cx="12192000" cy="6857303"/>
          </a:xfrm>
          <a:prstGeom prst="rect">
            <a:avLst/>
          </a:prstGeom>
          <a:solidFill>
            <a:srgbClr val="0078D4"/>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endParaRPr lang="en-US" baseline="-25000"/>
          </a:p>
        </p:txBody>
      </p:sp>
      <p:sp>
        <p:nvSpPr>
          <p:cNvPr id="3" name="TextBox 2">
            <a:extLst>
              <a:ext uri="{FF2B5EF4-FFF2-40B4-BE49-F238E27FC236}">
                <a16:creationId xmlns:a16="http://schemas.microsoft.com/office/drawing/2014/main" id="{348B8524-575D-7D25-E31D-85CF6A607E8B}"/>
              </a:ext>
            </a:extLst>
          </p:cNvPr>
          <p:cNvSpPr txBox="1"/>
          <p:nvPr/>
        </p:nvSpPr>
        <p:spPr>
          <a:xfrm>
            <a:off x="552300" y="888734"/>
            <a:ext cx="12408742" cy="553998"/>
          </a:xfrm>
          <a:prstGeom prst="rect">
            <a:avLst/>
          </a:prstGeom>
          <a:noFill/>
        </p:spPr>
        <p:txBody>
          <a:bodyPr wrap="square" lIns="0" tIns="0" rIns="0" bIns="0" rtlCol="0">
            <a:spAutoFit/>
          </a:bodyPr>
          <a:lstStyle/>
          <a:p>
            <a:pPr algn="l" defTabSz="932742">
              <a:lnSpc>
                <a:spcPct val="100000"/>
              </a:lnSpc>
            </a:pPr>
            <a:r>
              <a:rPr lang="en-GB" sz="3600">
                <a:solidFill>
                  <a:schemeClr val="bg1"/>
                </a:solidFill>
                <a:latin typeface="Segoe UI Light" panose="020B0502040204020203" pitchFamily="34" charset="0"/>
                <a:cs typeface="Segoe UI Light" panose="020B0502040204020203" pitchFamily="34" charset="0"/>
              </a:rPr>
              <a:t>Simplified Management and Deployment</a:t>
            </a:r>
            <a:endParaRPr lang="en-US" sz="3600">
              <a:ln w="3175">
                <a:noFill/>
              </a:ln>
              <a:solidFill>
                <a:schemeClr val="bg1"/>
              </a:solidFill>
              <a:latin typeface="Segoe UI Light" panose="020B0502040204020203" pitchFamily="34" charset="0"/>
              <a:cs typeface="Segoe UI Light" panose="020B0502040204020203" pitchFamily="34" charset="0"/>
            </a:endParaRPr>
          </a:p>
        </p:txBody>
      </p:sp>
      <p:sp>
        <p:nvSpPr>
          <p:cNvPr id="4" name="Rectangle 3">
            <a:extLst>
              <a:ext uri="{FF2B5EF4-FFF2-40B4-BE49-F238E27FC236}">
                <a16:creationId xmlns:a16="http://schemas.microsoft.com/office/drawing/2014/main" id="{0DCE2873-87CF-2270-D51C-268E4E5D9165}"/>
              </a:ext>
            </a:extLst>
          </p:cNvPr>
          <p:cNvSpPr/>
          <p:nvPr/>
        </p:nvSpPr>
        <p:spPr bwMode="auto">
          <a:xfrm>
            <a:off x="9653019" y="0"/>
            <a:ext cx="2538981" cy="686686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7" name="TextBox 6">
            <a:extLst>
              <a:ext uri="{FF2B5EF4-FFF2-40B4-BE49-F238E27FC236}">
                <a16:creationId xmlns:a16="http://schemas.microsoft.com/office/drawing/2014/main" id="{43507902-304C-40AC-F3A0-0445243DEB31}"/>
              </a:ext>
            </a:extLst>
          </p:cNvPr>
          <p:cNvSpPr txBox="1"/>
          <p:nvPr/>
        </p:nvSpPr>
        <p:spPr>
          <a:xfrm>
            <a:off x="10083452" y="2887938"/>
            <a:ext cx="1613161" cy="1015663"/>
          </a:xfrm>
          <a:prstGeom prst="rect">
            <a:avLst/>
          </a:prstGeom>
          <a:noFill/>
        </p:spPr>
        <p:txBody>
          <a:bodyPr wrap="square" lIns="91440" tIns="45720" rIns="91440" bIns="45720" anchor="t">
            <a:spAutoFit/>
          </a:bodyPr>
          <a:lstStyle/>
          <a:p>
            <a:pPr lvl="0"/>
            <a:r>
              <a:rPr lang="en-GB" sz="1200">
                <a:latin typeface="Segoe UI Light"/>
                <a:cs typeface="Segoe UI Light"/>
              </a:rPr>
              <a:t>Faster device deployments with Windows 11 Pro </a:t>
            </a:r>
            <a:br>
              <a:rPr lang="en-GB" sz="1200">
                <a:latin typeface="Segoe UI Light"/>
                <a:cs typeface="Segoe UI Light"/>
              </a:rPr>
            </a:br>
            <a:r>
              <a:rPr lang="en-GB" sz="1200">
                <a:latin typeface="Segoe UI Light"/>
                <a:cs typeface="Segoe UI Light"/>
              </a:rPr>
              <a:t>and modern management tools.</a:t>
            </a:r>
            <a:r>
              <a:rPr lang="en-GB" sz="1200" baseline="30000">
                <a:latin typeface="Segoe UI Light"/>
                <a:cs typeface="Segoe UI Light"/>
              </a:rPr>
              <a:t>9</a:t>
            </a:r>
            <a:endParaRPr lang="en-CA" sz="1200" baseline="30000">
              <a:latin typeface="Segoe UI Light"/>
              <a:ea typeface="Calibri" panose="020F0502020204030204" pitchFamily="34" charset="0"/>
              <a:cs typeface="Segoe UI Light"/>
            </a:endParaRPr>
          </a:p>
        </p:txBody>
      </p:sp>
      <p:sp>
        <p:nvSpPr>
          <p:cNvPr id="5" name="TextBox 4">
            <a:extLst>
              <a:ext uri="{FF2B5EF4-FFF2-40B4-BE49-F238E27FC236}">
                <a16:creationId xmlns:a16="http://schemas.microsoft.com/office/drawing/2014/main" id="{C6CC73D5-AF92-7C4A-2C9D-593E230614AB}"/>
              </a:ext>
            </a:extLst>
          </p:cNvPr>
          <p:cNvSpPr txBox="1"/>
          <p:nvPr/>
        </p:nvSpPr>
        <p:spPr>
          <a:xfrm>
            <a:off x="10083452" y="2239133"/>
            <a:ext cx="1876725" cy="646331"/>
          </a:xfrm>
          <a:prstGeom prst="rect">
            <a:avLst/>
          </a:prstGeom>
          <a:noFill/>
        </p:spPr>
        <p:txBody>
          <a:bodyPr wrap="square" anchor="b">
            <a:spAutoFit/>
          </a:bodyPr>
          <a:lstStyle/>
          <a:p>
            <a:pPr lvl="0"/>
            <a:r>
              <a:rPr lang="en-CA" sz="3600">
                <a:ln w="3175">
                  <a:noFill/>
                </a:ln>
                <a:solidFill>
                  <a:srgbClr val="0078D4"/>
                </a:solidFill>
                <a:latin typeface="Segoe UI Light" panose="020B0502040204020203" pitchFamily="34" charset="0"/>
                <a:cs typeface="Segoe UI Light" panose="020B0502040204020203" pitchFamily="34" charset="0"/>
              </a:rPr>
              <a:t>25</a:t>
            </a:r>
            <a:r>
              <a:rPr lang="en-CA" sz="2600">
                <a:solidFill>
                  <a:srgbClr val="0078D4"/>
                </a:solidFill>
                <a:latin typeface="Segoe UI Semilight" panose="020B0402040204020203" pitchFamily="34" charset="0"/>
                <a:cs typeface="Segoe UI Semilight" panose="020B0402040204020203" pitchFamily="34" charset="0"/>
              </a:rPr>
              <a:t>%</a:t>
            </a:r>
          </a:p>
        </p:txBody>
      </p:sp>
      <p:sp>
        <p:nvSpPr>
          <p:cNvPr id="6" name="TextBox 5">
            <a:extLst>
              <a:ext uri="{FF2B5EF4-FFF2-40B4-BE49-F238E27FC236}">
                <a16:creationId xmlns:a16="http://schemas.microsoft.com/office/drawing/2014/main" id="{FF7AC14B-C848-0C3E-2966-467B15F97A1C}"/>
              </a:ext>
            </a:extLst>
          </p:cNvPr>
          <p:cNvSpPr txBox="1"/>
          <p:nvPr/>
        </p:nvSpPr>
        <p:spPr>
          <a:xfrm>
            <a:off x="552300" y="1761156"/>
            <a:ext cx="5541186" cy="3005951"/>
          </a:xfrm>
          <a:prstGeom prst="rect">
            <a:avLst/>
          </a:prstGeom>
          <a:noFill/>
        </p:spPr>
        <p:txBody>
          <a:bodyPr wrap="square" lIns="0" tIns="0" rIns="0" bIns="0" rtlCol="0" anchor="t">
            <a:spAutoFit/>
          </a:bodyPr>
          <a:lstStyle/>
          <a:p>
            <a:pPr defTabSz="932742">
              <a:spcAft>
                <a:spcPts val="1000"/>
              </a:spcAft>
            </a:pPr>
            <a:r>
              <a:rPr lang="en-US" sz="1400" b="1">
                <a:ln w="3175">
                  <a:noFill/>
                </a:ln>
                <a:solidFill>
                  <a:schemeClr val="bg1"/>
                </a:solidFill>
                <a:latin typeface="Segoe UI Semibold"/>
                <a:cs typeface="Segoe UI Light"/>
              </a:rPr>
              <a:t>Managing and deploying devices can be time-consuming and complex, but Windows 11 Pro simplifies the process, saving you valuable resources:</a:t>
            </a:r>
          </a:p>
          <a:p>
            <a:pPr marL="285750" indent="-285750" defTabSz="932742">
              <a:spcAft>
                <a:spcPts val="1000"/>
              </a:spcAft>
              <a:buFont typeface="Arial" panose="020B0604020202020204" pitchFamily="34" charset="0"/>
              <a:buChar char="•"/>
            </a:pPr>
            <a:r>
              <a:rPr lang="en-US" sz="1200" b="1">
                <a:ln w="3175">
                  <a:noFill/>
                </a:ln>
                <a:solidFill>
                  <a:schemeClr val="bg1"/>
                </a:solidFill>
                <a:latin typeface="Segoe UI Light"/>
                <a:cs typeface="Segoe UI Light"/>
              </a:rPr>
              <a:t>Microsoft Endpoint Manager</a:t>
            </a:r>
            <a:r>
              <a:rPr lang="en-US" sz="1200">
                <a:ln w="3175">
                  <a:noFill/>
                </a:ln>
                <a:solidFill>
                  <a:schemeClr val="bg1"/>
                </a:solidFill>
                <a:latin typeface="Segoe UI Light"/>
                <a:cs typeface="Segoe UI Light"/>
              </a:rPr>
              <a:t>: </a:t>
            </a:r>
            <a:r>
              <a:rPr lang="en-US" sz="1200" err="1">
                <a:ln w="3175">
                  <a:noFill/>
                </a:ln>
                <a:solidFill>
                  <a:schemeClr val="bg1"/>
                </a:solidFill>
                <a:latin typeface="Segoe UI Light"/>
                <a:cs typeface="Segoe UI Light"/>
              </a:rPr>
              <a:t>Centralised</a:t>
            </a:r>
            <a:r>
              <a:rPr lang="en-US" sz="1200">
                <a:ln w="3175">
                  <a:noFill/>
                </a:ln>
                <a:solidFill>
                  <a:schemeClr val="bg1"/>
                </a:solidFill>
                <a:latin typeface="Segoe UI Light"/>
                <a:cs typeface="Segoe UI Light"/>
              </a:rPr>
              <a:t> platform for device management, allowing you to efficiently provision, configure, and secure devices from a </a:t>
            </a:r>
            <a:br>
              <a:rPr lang="en-US" sz="1200">
                <a:ln w="3175">
                  <a:noFill/>
                </a:ln>
                <a:solidFill>
                  <a:schemeClr val="bg1"/>
                </a:solidFill>
                <a:latin typeface="Segoe UI Light"/>
                <a:cs typeface="Segoe UI Light"/>
              </a:rPr>
            </a:br>
            <a:r>
              <a:rPr lang="en-US" sz="1200">
                <a:ln w="3175">
                  <a:noFill/>
                </a:ln>
                <a:solidFill>
                  <a:schemeClr val="bg1"/>
                </a:solidFill>
                <a:latin typeface="Segoe UI Light"/>
                <a:cs typeface="Segoe UI Light"/>
              </a:rPr>
              <a:t>single console</a:t>
            </a:r>
          </a:p>
          <a:p>
            <a:pPr marL="285750" indent="-285750" defTabSz="932742">
              <a:spcAft>
                <a:spcPts val="1000"/>
              </a:spcAft>
              <a:buFont typeface="Arial" panose="020B0604020202020204" pitchFamily="34" charset="0"/>
              <a:buChar char="•"/>
            </a:pPr>
            <a:r>
              <a:rPr lang="en-US" sz="1200">
                <a:ln w="3175">
                  <a:noFill/>
                </a:ln>
                <a:solidFill>
                  <a:schemeClr val="bg1"/>
                </a:solidFill>
                <a:latin typeface="Segoe UI Light"/>
                <a:cs typeface="Segoe UI Light"/>
              </a:rPr>
              <a:t>Cloud-based management tools like </a:t>
            </a:r>
            <a:r>
              <a:rPr lang="en-US" sz="1200" b="1">
                <a:ln w="3175">
                  <a:noFill/>
                </a:ln>
                <a:solidFill>
                  <a:schemeClr val="bg1"/>
                </a:solidFill>
                <a:latin typeface="Segoe UI Light"/>
                <a:cs typeface="Segoe UI Light"/>
              </a:rPr>
              <a:t>Microsoft Intune </a:t>
            </a:r>
            <a:r>
              <a:rPr lang="en-US" sz="1200">
                <a:ln w="3175">
                  <a:noFill/>
                </a:ln>
                <a:solidFill>
                  <a:schemeClr val="bg1"/>
                </a:solidFill>
                <a:latin typeface="Segoe UI Light"/>
                <a:cs typeface="Segoe UI Light"/>
              </a:rPr>
              <a:t>for remote device management, enabling you to monitor and maintain your fleet without the </a:t>
            </a:r>
            <a:br>
              <a:rPr lang="en-US" sz="1200">
                <a:ln w="3175">
                  <a:noFill/>
                </a:ln>
                <a:solidFill>
                  <a:schemeClr val="bg1"/>
                </a:solidFill>
                <a:latin typeface="Segoe UI Light"/>
                <a:cs typeface="Segoe UI Light"/>
              </a:rPr>
            </a:br>
            <a:r>
              <a:rPr lang="en-US" sz="1200">
                <a:ln w="3175">
                  <a:noFill/>
                </a:ln>
                <a:solidFill>
                  <a:schemeClr val="bg1"/>
                </a:solidFill>
                <a:latin typeface="Segoe UI Light"/>
                <a:cs typeface="Segoe UI Light"/>
              </a:rPr>
              <a:t>need for on-premises infrastructure</a:t>
            </a:r>
          </a:p>
          <a:p>
            <a:pPr marL="285750" indent="-285750" defTabSz="932742">
              <a:spcAft>
                <a:spcPts val="1000"/>
              </a:spcAft>
              <a:buFont typeface="Arial" panose="020B0604020202020204" pitchFamily="34" charset="0"/>
              <a:buChar char="•"/>
            </a:pPr>
            <a:r>
              <a:rPr lang="en-US" sz="1200">
                <a:ln w="3175">
                  <a:noFill/>
                </a:ln>
                <a:solidFill>
                  <a:schemeClr val="bg1"/>
                </a:solidFill>
                <a:latin typeface="Segoe UI Light"/>
                <a:cs typeface="Segoe UI Light"/>
              </a:rPr>
              <a:t>Intel vPro</a:t>
            </a:r>
            <a:r>
              <a:rPr lang="en-US" sz="1200" baseline="30000">
                <a:ln w="3175">
                  <a:noFill/>
                </a:ln>
                <a:solidFill>
                  <a:schemeClr val="bg1"/>
                </a:solidFill>
                <a:latin typeface="Segoe UI Light"/>
                <a:cs typeface="Segoe UI Light"/>
              </a:rPr>
              <a:t>®</a:t>
            </a:r>
            <a:r>
              <a:rPr lang="en-US" sz="1200">
                <a:ln w="3175">
                  <a:noFill/>
                </a:ln>
                <a:solidFill>
                  <a:schemeClr val="bg1"/>
                </a:solidFill>
                <a:latin typeface="Segoe UI Light"/>
                <a:cs typeface="Segoe UI Light"/>
              </a:rPr>
              <a:t> provides new Security &amp; Manageability features through Silicon Security Engine Intel</a:t>
            </a:r>
            <a:r>
              <a:rPr lang="en-US" sz="1200" baseline="30000">
                <a:ln w="3175">
                  <a:noFill/>
                </a:ln>
                <a:solidFill>
                  <a:schemeClr val="bg1"/>
                </a:solidFill>
                <a:latin typeface="Segoe UI Light"/>
                <a:ea typeface="+mn-lt"/>
                <a:cs typeface="Segoe UI Light"/>
              </a:rPr>
              <a:t>®</a:t>
            </a:r>
            <a:r>
              <a:rPr lang="en-US" sz="1200">
                <a:ln w="3175">
                  <a:noFill/>
                </a:ln>
                <a:solidFill>
                  <a:schemeClr val="bg1"/>
                </a:solidFill>
                <a:latin typeface="Segoe UI Light"/>
                <a:cs typeface="Segoe UI Light"/>
              </a:rPr>
              <a:t> Device Discovery</a:t>
            </a:r>
          </a:p>
          <a:p>
            <a:pPr marL="285750" indent="-285750" defTabSz="932742">
              <a:spcAft>
                <a:spcPts val="1000"/>
              </a:spcAft>
              <a:buFont typeface="Arial" panose="020B0604020202020204" pitchFamily="34" charset="0"/>
              <a:buChar char="•"/>
            </a:pPr>
            <a:r>
              <a:rPr lang="en-US" sz="1200" b="1">
                <a:ln w="3175">
                  <a:noFill/>
                </a:ln>
                <a:solidFill>
                  <a:schemeClr val="bg1"/>
                </a:solidFill>
                <a:latin typeface="Segoe UI Light"/>
                <a:cs typeface="Segoe UI Light"/>
              </a:rPr>
              <a:t>Windows Autopilot </a:t>
            </a:r>
            <a:r>
              <a:rPr lang="en-US" sz="1200">
                <a:ln w="3175">
                  <a:noFill/>
                </a:ln>
                <a:solidFill>
                  <a:schemeClr val="bg1"/>
                </a:solidFill>
                <a:latin typeface="Segoe UI Light"/>
                <a:cs typeface="Segoe UI Light"/>
              </a:rPr>
              <a:t>for zero-touch device deployment and provisioning, </a:t>
            </a:r>
            <a:br>
              <a:rPr lang="en-US" sz="1200">
                <a:ln w="3175">
                  <a:noFill/>
                </a:ln>
                <a:solidFill>
                  <a:schemeClr val="bg1"/>
                </a:solidFill>
                <a:latin typeface="Segoe UI Light"/>
                <a:cs typeface="Segoe UI Light"/>
              </a:rPr>
            </a:br>
            <a:r>
              <a:rPr lang="en-US" sz="1200">
                <a:ln w="3175">
                  <a:noFill/>
                </a:ln>
                <a:solidFill>
                  <a:schemeClr val="bg1"/>
                </a:solidFill>
                <a:latin typeface="Segoe UI Light"/>
                <a:cs typeface="Segoe UI Light"/>
              </a:rPr>
              <a:t>reducing the time and effort required to get new devices up and running </a:t>
            </a:r>
          </a:p>
        </p:txBody>
      </p:sp>
      <p:pic>
        <p:nvPicPr>
          <p:cNvPr id="10" name="Picture 9" descr="A black background with white text&#10;&#10;Description automatically generated">
            <a:extLst>
              <a:ext uri="{FF2B5EF4-FFF2-40B4-BE49-F238E27FC236}">
                <a16:creationId xmlns:a16="http://schemas.microsoft.com/office/drawing/2014/main" id="{CC7AE305-D2DB-8A7D-B63D-E83C7A6C5DF9}"/>
              </a:ext>
            </a:extLst>
          </p:cNvPr>
          <p:cNvPicPr>
            <a:picLocks noChangeAspect="1"/>
          </p:cNvPicPr>
          <p:nvPr/>
        </p:nvPicPr>
        <p:blipFill>
          <a:blip r:embed="rId4"/>
          <a:stretch>
            <a:fillRect/>
          </a:stretch>
        </p:blipFill>
        <p:spPr>
          <a:xfrm>
            <a:off x="254000" y="177911"/>
            <a:ext cx="2150140" cy="480407"/>
          </a:xfrm>
          <a:prstGeom prst="rect">
            <a:avLst/>
          </a:prstGeom>
        </p:spPr>
      </p:pic>
      <p:sp>
        <p:nvSpPr>
          <p:cNvPr id="9" name="TextBox 8">
            <a:extLst>
              <a:ext uri="{FF2B5EF4-FFF2-40B4-BE49-F238E27FC236}">
                <a16:creationId xmlns:a16="http://schemas.microsoft.com/office/drawing/2014/main" id="{654F9377-AAA5-C621-3BD3-058F0431DEAD}"/>
              </a:ext>
            </a:extLst>
          </p:cNvPr>
          <p:cNvSpPr txBox="1"/>
          <p:nvPr/>
        </p:nvSpPr>
        <p:spPr>
          <a:xfrm>
            <a:off x="9774629" y="5970293"/>
            <a:ext cx="2299236"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baseline="30000">
                <a:solidFill>
                  <a:srgbClr val="3F3F3F"/>
                </a:solidFill>
              </a:rPr>
              <a:t>9 </a:t>
            </a:r>
            <a:r>
              <a:rPr lang="en-US" sz="600">
                <a:solidFill>
                  <a:srgbClr val="3F3F3F"/>
                </a:solidFill>
                <a:ea typeface="+mn-lt"/>
                <a:cs typeface="+mn-lt"/>
              </a:rPr>
              <a:t>Commissioned study delivered by Forrester Consulting, </a:t>
            </a:r>
            <a:br>
              <a:rPr lang="en-US" sz="600">
                <a:solidFill>
                  <a:srgbClr val="3F3F3F"/>
                </a:solidFill>
                <a:ea typeface="+mn-lt"/>
                <a:cs typeface="+mn-lt"/>
              </a:rPr>
            </a:br>
            <a:r>
              <a:rPr lang="en-US" sz="600">
                <a:solidFill>
                  <a:srgbClr val="3F3F3F"/>
                </a:solidFill>
                <a:ea typeface="+mn-lt"/>
                <a:cs typeface="+mn-lt"/>
              </a:rPr>
              <a:t>“The Total Economic Impact™ of Windows 11 Pro Devices,” December 2022. Note, quantified benefits reflect results over three years combined into a single composite organization that generates $1 billion in annual revenue, has 2,000 employees, refreshes hardware on a four-year cycle, and migrates the entirety of its workforce to Windows 11 devices.</a:t>
            </a:r>
            <a:endParaRPr lang="en-US">
              <a:solidFill>
                <a:srgbClr val="000000"/>
              </a:solidFill>
              <a:cs typeface="Segoe UI"/>
            </a:endParaRPr>
          </a:p>
          <a:p>
            <a:endParaRPr lang="en-US" sz="600">
              <a:solidFill>
                <a:srgbClr val="3F3F3F"/>
              </a:solidFill>
              <a:cs typeface="Segoe UI"/>
            </a:endParaRPr>
          </a:p>
        </p:txBody>
      </p:sp>
    </p:spTree>
    <p:extLst>
      <p:ext uri="{BB962C8B-B14F-4D97-AF65-F5344CB8AC3E}">
        <p14:creationId xmlns:p14="http://schemas.microsoft.com/office/powerpoint/2010/main" val="3137843202"/>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holding a glass of liquid while using a computer&#10;&#10;Description automatically generated">
            <a:extLst>
              <a:ext uri="{FF2B5EF4-FFF2-40B4-BE49-F238E27FC236}">
                <a16:creationId xmlns:a16="http://schemas.microsoft.com/office/drawing/2014/main" id="{55564F6A-4E88-424D-15F2-AE3751F22C61}"/>
              </a:ext>
            </a:extLst>
          </p:cNvPr>
          <p:cNvPicPr>
            <a:picLocks noChangeAspect="1"/>
          </p:cNvPicPr>
          <p:nvPr/>
        </p:nvPicPr>
        <p:blipFill rotWithShape="1">
          <a:blip r:embed="rId4">
            <a:extLst>
              <a:ext uri="{28A0092B-C50C-407E-A947-70E740481C1C}">
                <a14:useLocalDpi xmlns:a14="http://schemas.microsoft.com/office/drawing/2010/main" val="0"/>
              </a:ext>
            </a:extLst>
          </a:blip>
          <a:srcRect t="8496" b="1659"/>
          <a:stretch/>
        </p:blipFill>
        <p:spPr>
          <a:xfrm>
            <a:off x="-1" y="3429000"/>
            <a:ext cx="12191999" cy="3429000"/>
          </a:xfrm>
          <a:prstGeom prst="rect">
            <a:avLst/>
          </a:prstGeom>
        </p:spPr>
      </p:pic>
      <p:sp>
        <p:nvSpPr>
          <p:cNvPr id="3" name="Rectangle 2">
            <a:extLst>
              <a:ext uri="{FF2B5EF4-FFF2-40B4-BE49-F238E27FC236}">
                <a16:creationId xmlns:a16="http://schemas.microsoft.com/office/drawing/2014/main" id="{FA8811BD-C39B-EBFA-CCA9-1D3AE80F75BF}"/>
              </a:ext>
            </a:extLst>
          </p:cNvPr>
          <p:cNvSpPr/>
          <p:nvPr/>
        </p:nvSpPr>
        <p:spPr bwMode="auto">
          <a:xfrm>
            <a:off x="9653019" y="0"/>
            <a:ext cx="2538981" cy="6854952"/>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4" name="TextBox 3">
            <a:extLst>
              <a:ext uri="{FF2B5EF4-FFF2-40B4-BE49-F238E27FC236}">
                <a16:creationId xmlns:a16="http://schemas.microsoft.com/office/drawing/2014/main" id="{2AA6C551-1870-37F8-790C-1417B7F60DD1}"/>
              </a:ext>
            </a:extLst>
          </p:cNvPr>
          <p:cNvSpPr txBox="1"/>
          <p:nvPr/>
        </p:nvSpPr>
        <p:spPr>
          <a:xfrm>
            <a:off x="10070926" y="926312"/>
            <a:ext cx="1876725" cy="646331"/>
          </a:xfrm>
          <a:prstGeom prst="rect">
            <a:avLst/>
          </a:prstGeom>
          <a:noFill/>
        </p:spPr>
        <p:txBody>
          <a:bodyPr wrap="square" anchor="b">
            <a:spAutoFit/>
          </a:bodyPr>
          <a:lstStyle/>
          <a:p>
            <a:pPr lvl="0"/>
            <a:r>
              <a:rPr lang="en-CA" sz="3600">
                <a:ln w="3175">
                  <a:noFill/>
                </a:ln>
                <a:solidFill>
                  <a:srgbClr val="FFFFFF"/>
                </a:solidFill>
                <a:latin typeface="Segoe UI Light" panose="020B0502040204020203" pitchFamily="34" charset="0"/>
                <a:cs typeface="Segoe UI Light" panose="020B0502040204020203" pitchFamily="34" charset="0"/>
              </a:rPr>
              <a:t>99.7</a:t>
            </a:r>
            <a:r>
              <a:rPr lang="en-CA" sz="2600">
                <a:solidFill>
                  <a:srgbClr val="FFFFFF"/>
                </a:solidFill>
                <a:latin typeface="Segoe UI Semilight" panose="020B0402040204020203" pitchFamily="34" charset="0"/>
                <a:cs typeface="Segoe UI Semilight" panose="020B0402040204020203" pitchFamily="34" charset="0"/>
              </a:rPr>
              <a:t>%</a:t>
            </a:r>
          </a:p>
        </p:txBody>
      </p:sp>
      <p:sp>
        <p:nvSpPr>
          <p:cNvPr id="5" name="TextBox 4">
            <a:extLst>
              <a:ext uri="{FF2B5EF4-FFF2-40B4-BE49-F238E27FC236}">
                <a16:creationId xmlns:a16="http://schemas.microsoft.com/office/drawing/2014/main" id="{1D690C35-6F4C-0D84-2098-DE865EA8117B}"/>
              </a:ext>
            </a:extLst>
          </p:cNvPr>
          <p:cNvSpPr txBox="1"/>
          <p:nvPr/>
        </p:nvSpPr>
        <p:spPr>
          <a:xfrm>
            <a:off x="10083452" y="1537539"/>
            <a:ext cx="1620631" cy="1384995"/>
          </a:xfrm>
          <a:prstGeom prst="rect">
            <a:avLst/>
          </a:prstGeom>
          <a:noFill/>
        </p:spPr>
        <p:txBody>
          <a:bodyPr wrap="square" lIns="91440" tIns="45720" rIns="91440" bIns="45720" anchor="t">
            <a:spAutoFit/>
          </a:bodyPr>
          <a:lstStyle/>
          <a:p>
            <a:pPr lvl="0"/>
            <a:r>
              <a:rPr lang="en-GB" sz="1200">
                <a:solidFill>
                  <a:srgbClr val="FFFFFF"/>
                </a:solidFill>
                <a:latin typeface="Segoe UI Light"/>
                <a:cs typeface="Segoe UI Light"/>
              </a:rPr>
              <a:t>app compatibility rate, meaning you can confidently adopt Windows 11 Pro without worrying about disrupting your workflows.</a:t>
            </a:r>
            <a:r>
              <a:rPr lang="en-GB" sz="1200" baseline="30000">
                <a:solidFill>
                  <a:srgbClr val="FFFFFF"/>
                </a:solidFill>
                <a:latin typeface="Segoe UI Light"/>
                <a:cs typeface="Segoe UI Light"/>
              </a:rPr>
              <a:t>10</a:t>
            </a:r>
            <a:endParaRPr lang="en-CA" sz="1200" baseline="30000">
              <a:solidFill>
                <a:srgbClr val="FFFFFF"/>
              </a:solidFill>
              <a:latin typeface="Segoe UI Light"/>
              <a:ea typeface="Calibri" panose="020F0502020204030204" pitchFamily="34" charset="0"/>
              <a:cs typeface="Segoe UI Light"/>
            </a:endParaRPr>
          </a:p>
        </p:txBody>
      </p:sp>
      <p:pic>
        <p:nvPicPr>
          <p:cNvPr id="10" name="Picture 9" descr="Windows | Intel Logo">
            <a:extLst>
              <a:ext uri="{FF2B5EF4-FFF2-40B4-BE49-F238E27FC236}">
                <a16:creationId xmlns:a16="http://schemas.microsoft.com/office/drawing/2014/main" id="{775AB069-BA37-CC6A-D4C9-C7CF58817012}"/>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252311" y="164565"/>
            <a:ext cx="2152251" cy="504317"/>
          </a:xfrm>
          <a:prstGeom prst="rect">
            <a:avLst/>
          </a:prstGeom>
          <a:ln>
            <a:noFill/>
          </a:ln>
        </p:spPr>
      </p:pic>
      <p:sp>
        <p:nvSpPr>
          <p:cNvPr id="12" name="TextBox 11">
            <a:extLst>
              <a:ext uri="{FF2B5EF4-FFF2-40B4-BE49-F238E27FC236}">
                <a16:creationId xmlns:a16="http://schemas.microsoft.com/office/drawing/2014/main" id="{3A0CEEDF-39A2-D31E-8F54-9C9021C608A3}"/>
              </a:ext>
            </a:extLst>
          </p:cNvPr>
          <p:cNvSpPr txBox="1"/>
          <p:nvPr/>
        </p:nvSpPr>
        <p:spPr>
          <a:xfrm>
            <a:off x="582236" y="877848"/>
            <a:ext cx="8271463" cy="2646878"/>
          </a:xfrm>
          <a:prstGeom prst="rect">
            <a:avLst/>
          </a:prstGeom>
          <a:noFill/>
        </p:spPr>
        <p:txBody>
          <a:bodyPr wrap="square" lIns="0" tIns="0" rIns="0" bIns="0" rtlCol="0" anchor="t">
            <a:spAutoFit/>
          </a:bodyPr>
          <a:lstStyle/>
          <a:p>
            <a:pPr defTabSz="932742"/>
            <a:r>
              <a:rPr lang="en-GB" sz="3400">
                <a:solidFill>
                  <a:schemeClr val="tx1">
                    <a:lumMod val="75000"/>
                    <a:lumOff val="25000"/>
                  </a:schemeClr>
                </a:solidFill>
                <a:latin typeface="Segoe UI Light"/>
                <a:ea typeface="+mn-lt"/>
                <a:cs typeface="+mn-lt"/>
              </a:rPr>
              <a:t>Microsoft App Assure program ensures</a:t>
            </a:r>
            <a:br>
              <a:rPr lang="en-GB" sz="3400">
                <a:solidFill>
                  <a:schemeClr val="tx1">
                    <a:lumMod val="75000"/>
                    <a:lumOff val="25000"/>
                  </a:schemeClr>
                </a:solidFill>
                <a:latin typeface="Segoe UI Light"/>
                <a:ea typeface="+mn-lt"/>
                <a:cs typeface="+mn-lt"/>
              </a:rPr>
            </a:br>
            <a:r>
              <a:rPr lang="en-GB" sz="3400">
                <a:solidFill>
                  <a:schemeClr val="tx1">
                    <a:lumMod val="75000"/>
                    <a:lumOff val="25000"/>
                  </a:schemeClr>
                </a:solidFill>
                <a:latin typeface="Segoe UI Light"/>
                <a:ea typeface="+mn-lt"/>
                <a:cs typeface="+mn-lt"/>
              </a:rPr>
              <a:t>compatibility for your business-critical</a:t>
            </a:r>
            <a:br>
              <a:rPr lang="en-GB" sz="3400">
                <a:solidFill>
                  <a:schemeClr val="tx1">
                    <a:lumMod val="75000"/>
                    <a:lumOff val="25000"/>
                  </a:schemeClr>
                </a:solidFill>
                <a:latin typeface="Segoe UI Light"/>
                <a:ea typeface="+mn-lt"/>
                <a:cs typeface="+mn-lt"/>
              </a:rPr>
            </a:br>
            <a:r>
              <a:rPr lang="en-GB" sz="3400">
                <a:solidFill>
                  <a:schemeClr val="tx1">
                    <a:lumMod val="75000"/>
                    <a:lumOff val="25000"/>
                  </a:schemeClr>
                </a:solidFill>
                <a:latin typeface="Segoe UI Light"/>
                <a:ea typeface="+mn-lt"/>
                <a:cs typeface="+mn-lt"/>
              </a:rPr>
              <a:t>applications, giving you peace of mind during the migration process at no extra cost</a:t>
            </a:r>
          </a:p>
          <a:p>
            <a:pPr algn="l" defTabSz="932742">
              <a:lnSpc>
                <a:spcPct val="100000"/>
              </a:lnSpc>
            </a:pPr>
            <a:endParaRPr lang="en-GB" sz="3600">
              <a:solidFill>
                <a:srgbClr val="3F3F3F"/>
              </a:solidFill>
              <a:latin typeface="+mj-lt"/>
              <a:cs typeface="Segoe UI Light" panose="020B0502040204020203" pitchFamily="34" charset="0"/>
            </a:endParaRPr>
          </a:p>
        </p:txBody>
      </p:sp>
      <p:sp>
        <p:nvSpPr>
          <p:cNvPr id="7" name="TextBox 6">
            <a:extLst>
              <a:ext uri="{FF2B5EF4-FFF2-40B4-BE49-F238E27FC236}">
                <a16:creationId xmlns:a16="http://schemas.microsoft.com/office/drawing/2014/main" id="{FD4EF66F-ADCC-311D-26A9-36C7E2E936DD}"/>
              </a:ext>
            </a:extLst>
          </p:cNvPr>
          <p:cNvSpPr txBox="1"/>
          <p:nvPr/>
        </p:nvSpPr>
        <p:spPr>
          <a:xfrm>
            <a:off x="9774629" y="6129319"/>
            <a:ext cx="2299236"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baseline="30000">
                <a:solidFill>
                  <a:srgbClr val="FFFFFF"/>
                </a:solidFill>
              </a:rPr>
              <a:t>10 </a:t>
            </a:r>
            <a:r>
              <a:rPr lang="en-US" sz="600">
                <a:solidFill>
                  <a:srgbClr val="FFFFFF"/>
                </a:solidFill>
                <a:ea typeface="+mn-lt"/>
                <a:cs typeface="+mn-lt"/>
              </a:rPr>
              <a:t>Since 2018, Desktop App Assure has worked with thousands of customers and evaluated almost 1.1 million apps with a 99.7% app compatibility rate. For that remaining 0.3%, the Desktop App Assure team will engage directly with you to get your apps running.</a:t>
            </a:r>
            <a:endParaRPr lang="en-US">
              <a:solidFill>
                <a:srgbClr val="FFFFFF"/>
              </a:solidFill>
              <a:ea typeface="+mn-lt"/>
              <a:cs typeface="+mn-lt"/>
            </a:endParaRPr>
          </a:p>
          <a:p>
            <a:endParaRPr lang="en-US" sz="600">
              <a:solidFill>
                <a:srgbClr val="FFFFFF"/>
              </a:solidFill>
              <a:cs typeface="Segoe UI"/>
            </a:endParaRPr>
          </a:p>
        </p:txBody>
      </p:sp>
    </p:spTree>
    <p:extLst>
      <p:ext uri="{BB962C8B-B14F-4D97-AF65-F5344CB8AC3E}">
        <p14:creationId xmlns:p14="http://schemas.microsoft.com/office/powerpoint/2010/main" val="343077660"/>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34E40E-CC41-7EAE-FE0F-9E1C695F513D}"/>
              </a:ext>
            </a:extLst>
          </p:cNvPr>
          <p:cNvSpPr txBox="1"/>
          <p:nvPr/>
        </p:nvSpPr>
        <p:spPr>
          <a:xfrm>
            <a:off x="552300" y="888734"/>
            <a:ext cx="10801499" cy="553998"/>
          </a:xfrm>
          <a:prstGeom prst="rect">
            <a:avLst/>
          </a:prstGeom>
          <a:noFill/>
        </p:spPr>
        <p:txBody>
          <a:bodyPr wrap="square" lIns="0" tIns="0" rIns="0" bIns="0" rtlCol="0">
            <a:spAutoFit/>
          </a:bodyPr>
          <a:lstStyle/>
          <a:p>
            <a:pPr algn="l" defTabSz="932742">
              <a:lnSpc>
                <a:spcPct val="100000"/>
              </a:lnSpc>
            </a:pPr>
            <a:r>
              <a:rPr lang="en-GB" sz="3600">
                <a:solidFill>
                  <a:srgbClr val="3F3F3F"/>
                </a:solidFill>
                <a:latin typeface="Segoe UI Light" panose="020B0502040204020203" pitchFamily="34" charset="0"/>
                <a:cs typeface="Segoe UI Light" panose="020B0502040204020203" pitchFamily="34" charset="0"/>
              </a:rPr>
              <a:t>Key Comparison Windows 10 vs Windows 11</a:t>
            </a:r>
            <a:endParaRPr lang="en-US" sz="3600">
              <a:ln w="3175">
                <a:noFill/>
              </a:ln>
              <a:solidFill>
                <a:srgbClr val="3F3F3F"/>
              </a:solidFill>
              <a:latin typeface="Segoe UI Light" panose="020B0502040204020203" pitchFamily="34" charset="0"/>
              <a:cs typeface="Segoe UI Light" panose="020B0502040204020203" pitchFamily="34" charset="0"/>
            </a:endParaRPr>
          </a:p>
        </p:txBody>
      </p:sp>
      <p:sp>
        <p:nvSpPr>
          <p:cNvPr id="3" name="TextBox 2">
            <a:extLst>
              <a:ext uri="{FF2B5EF4-FFF2-40B4-BE49-F238E27FC236}">
                <a16:creationId xmlns:a16="http://schemas.microsoft.com/office/drawing/2014/main" id="{156A5260-F2A1-C501-1647-21A2BB648B7C}"/>
              </a:ext>
            </a:extLst>
          </p:cNvPr>
          <p:cNvSpPr txBox="1"/>
          <p:nvPr/>
        </p:nvSpPr>
        <p:spPr>
          <a:xfrm>
            <a:off x="467808" y="1761156"/>
            <a:ext cx="8589544" cy="738664"/>
          </a:xfrm>
          <a:prstGeom prst="rect">
            <a:avLst/>
          </a:prstGeom>
          <a:noFill/>
        </p:spPr>
        <p:txBody>
          <a:bodyPr wrap="square" lIns="91440" tIns="45720" rIns="91440" bIns="45720" anchor="t">
            <a:spAutoFit/>
          </a:bodyPr>
          <a:lstStyle/>
          <a:p>
            <a:pPr marL="0" indent="0">
              <a:buNone/>
            </a:pPr>
            <a:r>
              <a:rPr lang="en-GB" sz="1400">
                <a:solidFill>
                  <a:srgbClr val="3F3F3F"/>
                </a:solidFill>
                <a:latin typeface="Segoe UI Semibold"/>
                <a:cs typeface="Segoe UI Light"/>
              </a:rPr>
              <a:t>Windows 11 delivers a redesigned user interface, promises of enhanced performance, fortified security measures and streamlined upgrade paths. The chart below demonstrates why Windows 11 offers a compelling upgrade with its array of new features and improvements.</a:t>
            </a:r>
          </a:p>
        </p:txBody>
      </p:sp>
      <p:graphicFrame>
        <p:nvGraphicFramePr>
          <p:cNvPr id="4" name="Table 3">
            <a:extLst>
              <a:ext uri="{FF2B5EF4-FFF2-40B4-BE49-F238E27FC236}">
                <a16:creationId xmlns:a16="http://schemas.microsoft.com/office/drawing/2014/main" id="{E31C7656-E54B-34F0-2916-B6726E930EEF}"/>
              </a:ext>
            </a:extLst>
          </p:cNvPr>
          <p:cNvGraphicFramePr>
            <a:graphicFrameLocks noGrp="1"/>
          </p:cNvGraphicFramePr>
          <p:nvPr>
            <p:extLst>
              <p:ext uri="{D42A27DB-BD31-4B8C-83A1-F6EECF244321}">
                <p14:modId xmlns:p14="http://schemas.microsoft.com/office/powerpoint/2010/main" val="1039690592"/>
              </p:ext>
            </p:extLst>
          </p:nvPr>
        </p:nvGraphicFramePr>
        <p:xfrm>
          <a:off x="552300" y="2716742"/>
          <a:ext cx="11054815" cy="3700764"/>
        </p:xfrm>
        <a:graphic>
          <a:graphicData uri="http://schemas.openxmlformats.org/drawingml/2006/table">
            <a:tbl>
              <a:tblPr firstRow="1">
                <a:tableStyleId>{5C22544A-7EE6-4342-B048-85BDC9FD1C3A}</a:tableStyleId>
              </a:tblPr>
              <a:tblGrid>
                <a:gridCol w="5228645">
                  <a:extLst>
                    <a:ext uri="{9D8B030D-6E8A-4147-A177-3AD203B41FA5}">
                      <a16:colId xmlns:a16="http://schemas.microsoft.com/office/drawing/2014/main" val="845669918"/>
                    </a:ext>
                  </a:extLst>
                </a:gridCol>
                <a:gridCol w="2913085">
                  <a:extLst>
                    <a:ext uri="{9D8B030D-6E8A-4147-A177-3AD203B41FA5}">
                      <a16:colId xmlns:a16="http://schemas.microsoft.com/office/drawing/2014/main" val="1751489214"/>
                    </a:ext>
                  </a:extLst>
                </a:gridCol>
                <a:gridCol w="2913085">
                  <a:extLst>
                    <a:ext uri="{9D8B030D-6E8A-4147-A177-3AD203B41FA5}">
                      <a16:colId xmlns:a16="http://schemas.microsoft.com/office/drawing/2014/main" val="2199673446"/>
                    </a:ext>
                  </a:extLst>
                </a:gridCol>
              </a:tblGrid>
              <a:tr h="405891">
                <a:tc>
                  <a:txBody>
                    <a:bodyPr/>
                    <a:lstStyle/>
                    <a:p>
                      <a:r>
                        <a:rPr lang="en-US" sz="1200" b="0" i="0">
                          <a:solidFill>
                            <a:schemeClr val="bg1"/>
                          </a:solidFill>
                          <a:latin typeface="Segoe UI"/>
                          <a:cs typeface="Segoe UI"/>
                        </a:rPr>
                        <a:t>Features</a:t>
                      </a: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078D4"/>
                      </a:solidFill>
                      <a:prstDash val="solid"/>
                      <a:round/>
                      <a:headEnd type="none" w="med" len="med"/>
                      <a:tailEnd type="none" w="med" len="med"/>
                    </a:lnB>
                    <a:lnTlToBr w="12700" cmpd="sng">
                      <a:noFill/>
                      <a:prstDash val="solid"/>
                    </a:lnTlToBr>
                    <a:lnBlToTr w="12700" cmpd="sng">
                      <a:noFill/>
                      <a:prstDash val="solid"/>
                    </a:lnBlToTr>
                    <a:solidFill>
                      <a:srgbClr val="0078D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a:solidFill>
                            <a:schemeClr val="bg1"/>
                          </a:solidFill>
                          <a:latin typeface="Segoe UI"/>
                          <a:cs typeface="Segoe UI"/>
                        </a:rPr>
                        <a:t>Windows 10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0078D4"/>
                      </a:solidFill>
                      <a:prstDash val="solid"/>
                      <a:round/>
                      <a:headEnd type="none" w="med" len="med"/>
                      <a:tailEnd type="none" w="med" len="med"/>
                    </a:lnB>
                    <a:lnTlToBr w="12700" cmpd="sng">
                      <a:noFill/>
                      <a:prstDash val="solid"/>
                    </a:lnTlToBr>
                    <a:lnBlToTr w="12700" cmpd="sng">
                      <a:noFill/>
                      <a:prstDash val="solid"/>
                    </a:lnBlToTr>
                    <a:solidFill>
                      <a:srgbClr val="0078D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a:solidFill>
                            <a:schemeClr val="bg1"/>
                          </a:solidFill>
                          <a:latin typeface="Segoe UI"/>
                          <a:cs typeface="Segoe UI"/>
                        </a:rPr>
                        <a:t>Windows 11</a:t>
                      </a: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6350" cap="flat" cmpd="sng" algn="ctr">
                      <a:solidFill>
                        <a:srgbClr val="0078D4"/>
                      </a:solidFill>
                      <a:prstDash val="solid"/>
                      <a:round/>
                      <a:headEnd type="none" w="med" len="med"/>
                      <a:tailEnd type="none" w="med" len="med"/>
                    </a:lnB>
                    <a:lnTlToBr w="12700" cmpd="sng">
                      <a:noFill/>
                      <a:prstDash val="solid"/>
                    </a:lnTlToBr>
                    <a:lnBlToTr w="12700" cmpd="sng">
                      <a:noFill/>
                      <a:prstDash val="solid"/>
                    </a:lnBlToTr>
                    <a:solidFill>
                      <a:srgbClr val="0078D4"/>
                    </a:solidFill>
                  </a:tcPr>
                </a:tc>
                <a:extLst>
                  <a:ext uri="{0D108BD9-81ED-4DB2-BD59-A6C34878D82A}">
                    <a16:rowId xmlns:a16="http://schemas.microsoft.com/office/drawing/2014/main" val="3307649080"/>
                  </a:ext>
                </a:extLst>
              </a:tr>
              <a:tr h="366097">
                <a:tc>
                  <a:txBody>
                    <a:bodyPr/>
                    <a:lstStyle/>
                    <a:p>
                      <a:r>
                        <a:rPr lang="en-US" sz="1000" b="0" i="0">
                          <a:solidFill>
                            <a:schemeClr val="tx1">
                              <a:lumMod val="75000"/>
                              <a:lumOff val="25000"/>
                            </a:schemeClr>
                          </a:solidFill>
                          <a:latin typeface="Segoe UI Light"/>
                          <a:cs typeface="Segoe UI Light"/>
                        </a:rPr>
                        <a:t>Modern, streamlined UI</a:t>
                      </a:r>
                    </a:p>
                  </a:txBody>
                  <a:tcPr anchor="ctr">
                    <a:lnR w="12700" cap="flat" cmpd="sng" algn="ctr">
                      <a:noFill/>
                      <a:prstDash val="solid"/>
                      <a:round/>
                      <a:headEnd type="none" w="med" len="med"/>
                      <a:tailEnd type="none" w="med" len="med"/>
                    </a:lnR>
                    <a:lnT w="6350" cap="flat" cmpd="sng" algn="ctr">
                      <a:solidFill>
                        <a:srgbClr val="0078D4"/>
                      </a:solidFill>
                      <a:prstDash val="solid"/>
                      <a:round/>
                      <a:headEnd type="none" w="med" len="med"/>
                      <a:tailEnd type="none" w="med" len="med"/>
                    </a:lnT>
                    <a:lnB w="6350" cap="flat" cmpd="sng" algn="ctr">
                      <a:solidFill>
                        <a:srgbClr val="0078D4"/>
                      </a:solidFill>
                      <a:prstDash val="solid"/>
                      <a:round/>
                      <a:headEnd type="none" w="med" len="med"/>
                      <a:tailEnd type="none" w="med" len="med"/>
                    </a:lnB>
                    <a:noFill/>
                  </a:tcPr>
                </a:tc>
                <a:tc>
                  <a:txBody>
                    <a:bodyPr/>
                    <a:lstStyle/>
                    <a:p>
                      <a:pPr algn="ctr"/>
                      <a:r>
                        <a:rPr lang="en-US" sz="1000" b="0" i="0">
                          <a:solidFill>
                            <a:schemeClr val="tx1">
                              <a:lumMod val="75000"/>
                              <a:lumOff val="25000"/>
                            </a:schemeClr>
                          </a:solidFill>
                          <a:latin typeface="Segoe UI Light"/>
                          <a:cs typeface="Segoe UI Light"/>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78D4"/>
                      </a:solidFill>
                      <a:prstDash val="solid"/>
                      <a:round/>
                      <a:headEnd type="none" w="med" len="med"/>
                      <a:tailEnd type="none" w="med" len="med"/>
                    </a:lnT>
                    <a:lnB w="6350" cap="flat" cmpd="sng" algn="ctr">
                      <a:solidFill>
                        <a:srgbClr val="0078D4"/>
                      </a:solidFill>
                      <a:prstDash val="solid"/>
                      <a:round/>
                      <a:headEnd type="none" w="med" len="med"/>
                      <a:tailEnd type="none" w="med" len="med"/>
                    </a:lnB>
                    <a:noFill/>
                  </a:tcPr>
                </a:tc>
                <a:tc>
                  <a:txBody>
                    <a:bodyPr/>
                    <a:lstStyle/>
                    <a:p>
                      <a:pPr algn="ctr"/>
                      <a:r>
                        <a:rPr lang="en-US" sz="1600" b="0" i="0">
                          <a:solidFill>
                            <a:srgbClr val="0078D4"/>
                          </a:solidFill>
                          <a:latin typeface="Wingdings"/>
                          <a:cs typeface="Segoe UI"/>
                          <a:sym typeface="Wingdings"/>
                        </a:rPr>
                        <a:t></a:t>
                      </a:r>
                      <a:endParaRPr lang="en-US" sz="1600" b="0" i="0">
                        <a:solidFill>
                          <a:schemeClr val="tx1">
                            <a:lumMod val="75000"/>
                            <a:lumOff val="25000"/>
                          </a:schemeClr>
                        </a:solidFill>
                        <a:latin typeface="Wingdings"/>
                        <a:cs typeface="Segoe UI"/>
                        <a:sym typeface="Wingdings"/>
                      </a:endParaRPr>
                    </a:p>
                  </a:txBody>
                  <a:tcPr anchor="ctr">
                    <a:lnL w="12700" cap="flat" cmpd="sng" algn="ctr">
                      <a:noFill/>
                      <a:prstDash val="solid"/>
                      <a:round/>
                      <a:headEnd type="none" w="med" len="med"/>
                      <a:tailEnd type="none" w="med" len="med"/>
                    </a:lnL>
                    <a:lnT w="6350" cap="flat" cmpd="sng" algn="ctr">
                      <a:solidFill>
                        <a:srgbClr val="0078D4"/>
                      </a:solidFill>
                      <a:prstDash val="solid"/>
                      <a:round/>
                      <a:headEnd type="none" w="med" len="med"/>
                      <a:tailEnd type="none" w="med" len="med"/>
                    </a:lnT>
                    <a:lnB w="6350" cap="flat" cmpd="sng" algn="ctr">
                      <a:solidFill>
                        <a:srgbClr val="0078D4"/>
                      </a:solidFill>
                      <a:prstDash val="solid"/>
                      <a:round/>
                      <a:headEnd type="none" w="med" len="med"/>
                      <a:tailEnd type="none" w="med" len="med"/>
                    </a:lnB>
                    <a:noFill/>
                  </a:tcPr>
                </a:tc>
                <a:extLst>
                  <a:ext uri="{0D108BD9-81ED-4DB2-BD59-A6C34878D82A}">
                    <a16:rowId xmlns:a16="http://schemas.microsoft.com/office/drawing/2014/main" val="4201056270"/>
                  </a:ext>
                </a:extLst>
              </a:tr>
              <a:tr h="366097">
                <a:tc>
                  <a:txBody>
                    <a:bodyPr/>
                    <a:lstStyle/>
                    <a:p>
                      <a:r>
                        <a:rPr lang="en-US" sz="1000" b="0" i="0">
                          <a:solidFill>
                            <a:schemeClr val="tx1">
                              <a:lumMod val="75000"/>
                              <a:lumOff val="25000"/>
                            </a:schemeClr>
                          </a:solidFill>
                          <a:latin typeface="Segoe UI Light"/>
                          <a:cs typeface="Segoe UI Light"/>
                        </a:rPr>
                        <a:t>Enhanced security features</a:t>
                      </a:r>
                    </a:p>
                  </a:txBody>
                  <a:tcPr anchor="ctr">
                    <a:lnR w="12700" cap="flat" cmpd="sng" algn="ctr">
                      <a:noFill/>
                      <a:prstDash val="solid"/>
                      <a:round/>
                      <a:headEnd type="none" w="med" len="med"/>
                      <a:tailEnd type="none" w="med" len="med"/>
                    </a:lnR>
                    <a:lnT w="6350" cap="flat" cmpd="sng" algn="ctr">
                      <a:solidFill>
                        <a:srgbClr val="0078D4"/>
                      </a:solidFill>
                      <a:prstDash val="solid"/>
                      <a:round/>
                      <a:headEnd type="none" w="med" len="med"/>
                      <a:tailEnd type="none" w="med" len="med"/>
                    </a:lnT>
                    <a:lnB w="6350" cap="flat" cmpd="sng" algn="ctr">
                      <a:solidFill>
                        <a:srgbClr val="0078D4"/>
                      </a:solidFill>
                      <a:prstDash val="solid"/>
                      <a:round/>
                      <a:headEnd type="none" w="med" len="med"/>
                      <a:tailEnd type="none" w="med" len="med"/>
                    </a:lnB>
                    <a:noFill/>
                  </a:tcPr>
                </a:tc>
                <a:tc>
                  <a:txBody>
                    <a:bodyPr/>
                    <a:lstStyle/>
                    <a:p>
                      <a:pPr algn="ctr"/>
                      <a:r>
                        <a:rPr lang="en-US" sz="1000" b="0" i="0">
                          <a:solidFill>
                            <a:schemeClr val="tx1">
                              <a:lumMod val="75000"/>
                              <a:lumOff val="25000"/>
                            </a:schemeClr>
                          </a:solidFill>
                          <a:latin typeface="Segoe UI Light"/>
                          <a:cs typeface="Segoe UI Light"/>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78D4"/>
                      </a:solidFill>
                      <a:prstDash val="solid"/>
                      <a:round/>
                      <a:headEnd type="none" w="med" len="med"/>
                      <a:tailEnd type="none" w="med" len="med"/>
                    </a:lnT>
                    <a:lnB w="6350" cap="flat" cmpd="sng" algn="ctr">
                      <a:solidFill>
                        <a:srgbClr val="0078D4"/>
                      </a:solidFill>
                      <a:prstDash val="solid"/>
                      <a:round/>
                      <a:headEnd type="none" w="med" len="med"/>
                      <a:tailEnd type="none" w="med" len="med"/>
                    </a:lnB>
                    <a:noFill/>
                  </a:tcPr>
                </a:tc>
                <a:tc>
                  <a:txBody>
                    <a:bodyPr/>
                    <a:lstStyle/>
                    <a:p>
                      <a:pPr algn="ctr"/>
                      <a:r>
                        <a:rPr lang="en-US" sz="1600" b="0" i="0">
                          <a:solidFill>
                            <a:srgbClr val="0078D4"/>
                          </a:solidFill>
                          <a:latin typeface="Wingdings"/>
                          <a:cs typeface="Segoe UI"/>
                          <a:sym typeface="Wingdings"/>
                        </a:rPr>
                        <a:t></a:t>
                      </a:r>
                      <a:endParaRPr lang="en-US" sz="1600" b="0" i="0">
                        <a:solidFill>
                          <a:schemeClr val="tx1">
                            <a:lumMod val="75000"/>
                            <a:lumOff val="25000"/>
                          </a:schemeClr>
                        </a:solidFill>
                        <a:latin typeface="Wingdings"/>
                        <a:cs typeface="Segoe UI"/>
                        <a:sym typeface="Wingdings"/>
                      </a:endParaRPr>
                    </a:p>
                  </a:txBody>
                  <a:tcPr anchor="ctr">
                    <a:lnL w="12700" cap="flat" cmpd="sng" algn="ctr">
                      <a:noFill/>
                      <a:prstDash val="solid"/>
                      <a:round/>
                      <a:headEnd type="none" w="med" len="med"/>
                      <a:tailEnd type="none" w="med" len="med"/>
                    </a:lnL>
                    <a:lnT w="6350" cap="flat" cmpd="sng" algn="ctr">
                      <a:solidFill>
                        <a:srgbClr val="0078D4"/>
                      </a:solidFill>
                      <a:prstDash val="solid"/>
                      <a:round/>
                      <a:headEnd type="none" w="med" len="med"/>
                      <a:tailEnd type="none" w="med" len="med"/>
                    </a:lnT>
                    <a:lnB w="6350" cap="flat" cmpd="sng" algn="ctr">
                      <a:solidFill>
                        <a:srgbClr val="0078D4"/>
                      </a:solidFill>
                      <a:prstDash val="solid"/>
                      <a:round/>
                      <a:headEnd type="none" w="med" len="med"/>
                      <a:tailEnd type="none" w="med" len="med"/>
                    </a:lnB>
                    <a:noFill/>
                  </a:tcPr>
                </a:tc>
                <a:extLst>
                  <a:ext uri="{0D108BD9-81ED-4DB2-BD59-A6C34878D82A}">
                    <a16:rowId xmlns:a16="http://schemas.microsoft.com/office/drawing/2014/main" val="2190427098"/>
                  </a:ext>
                </a:extLst>
              </a:tr>
              <a:tr h="366097">
                <a:tc>
                  <a:txBody>
                    <a:bodyPr/>
                    <a:lstStyle/>
                    <a:p>
                      <a:r>
                        <a:rPr lang="en-US" sz="1000" b="0" i="0">
                          <a:solidFill>
                            <a:schemeClr val="tx1">
                              <a:lumMod val="75000"/>
                              <a:lumOff val="25000"/>
                            </a:schemeClr>
                          </a:solidFill>
                          <a:latin typeface="Segoe UI Light"/>
                          <a:cs typeface="Segoe UI Light"/>
                        </a:rPr>
                        <a:t>Improved performance</a:t>
                      </a:r>
                    </a:p>
                  </a:txBody>
                  <a:tcPr anchor="ctr">
                    <a:lnR w="12700" cap="flat" cmpd="sng" algn="ctr">
                      <a:noFill/>
                      <a:prstDash val="solid"/>
                      <a:round/>
                      <a:headEnd type="none" w="med" len="med"/>
                      <a:tailEnd type="none" w="med" len="med"/>
                    </a:lnR>
                    <a:lnT w="6350" cap="flat" cmpd="sng" algn="ctr">
                      <a:solidFill>
                        <a:srgbClr val="0078D4"/>
                      </a:solidFill>
                      <a:prstDash val="solid"/>
                      <a:round/>
                      <a:headEnd type="none" w="med" len="med"/>
                      <a:tailEnd type="none" w="med" len="med"/>
                    </a:lnT>
                    <a:lnB w="6350" cap="flat" cmpd="sng" algn="ctr">
                      <a:solidFill>
                        <a:srgbClr val="0078D4"/>
                      </a:solidFill>
                      <a:prstDash val="solid"/>
                      <a:round/>
                      <a:headEnd type="none" w="med" len="med"/>
                      <a:tailEnd type="none" w="med" len="med"/>
                    </a:lnB>
                    <a:noFill/>
                  </a:tcPr>
                </a:tc>
                <a:tc>
                  <a:txBody>
                    <a:bodyPr/>
                    <a:lstStyle/>
                    <a:p>
                      <a:pPr algn="ctr"/>
                      <a:r>
                        <a:rPr lang="en-US" sz="1000" b="0" i="0">
                          <a:solidFill>
                            <a:schemeClr val="tx1">
                              <a:lumMod val="75000"/>
                              <a:lumOff val="25000"/>
                            </a:schemeClr>
                          </a:solidFill>
                          <a:latin typeface="Segoe UI Light"/>
                          <a:cs typeface="Segoe UI Light"/>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78D4"/>
                      </a:solidFill>
                      <a:prstDash val="solid"/>
                      <a:round/>
                      <a:headEnd type="none" w="med" len="med"/>
                      <a:tailEnd type="none" w="med" len="med"/>
                    </a:lnT>
                    <a:lnB w="6350" cap="flat" cmpd="sng" algn="ctr">
                      <a:solidFill>
                        <a:srgbClr val="0078D4"/>
                      </a:solidFill>
                      <a:prstDash val="solid"/>
                      <a:round/>
                      <a:headEnd type="none" w="med" len="med"/>
                      <a:tailEnd type="none" w="med" len="med"/>
                    </a:lnB>
                    <a:noFill/>
                  </a:tcPr>
                </a:tc>
                <a:tc>
                  <a:txBody>
                    <a:bodyPr/>
                    <a:lstStyle/>
                    <a:p>
                      <a:pPr algn="ctr"/>
                      <a:r>
                        <a:rPr lang="en-US" sz="1600" b="0" i="0">
                          <a:solidFill>
                            <a:srgbClr val="0078D4"/>
                          </a:solidFill>
                          <a:latin typeface="Wingdings"/>
                          <a:cs typeface="Segoe UI"/>
                          <a:sym typeface="Wingdings"/>
                        </a:rPr>
                        <a:t></a:t>
                      </a:r>
                      <a:endParaRPr lang="en-US" sz="1600" b="0" i="0">
                        <a:solidFill>
                          <a:schemeClr val="tx1">
                            <a:lumMod val="75000"/>
                            <a:lumOff val="25000"/>
                          </a:schemeClr>
                        </a:solidFill>
                        <a:latin typeface="Wingdings"/>
                        <a:cs typeface="Segoe UI"/>
                        <a:sym typeface="Wingdings"/>
                      </a:endParaRPr>
                    </a:p>
                  </a:txBody>
                  <a:tcPr anchor="ctr">
                    <a:lnL w="12700" cap="flat" cmpd="sng" algn="ctr">
                      <a:noFill/>
                      <a:prstDash val="solid"/>
                      <a:round/>
                      <a:headEnd type="none" w="med" len="med"/>
                      <a:tailEnd type="none" w="med" len="med"/>
                    </a:lnL>
                    <a:lnT w="6350" cap="flat" cmpd="sng" algn="ctr">
                      <a:solidFill>
                        <a:srgbClr val="0078D4"/>
                      </a:solidFill>
                      <a:prstDash val="solid"/>
                      <a:round/>
                      <a:headEnd type="none" w="med" len="med"/>
                      <a:tailEnd type="none" w="med" len="med"/>
                    </a:lnT>
                    <a:lnB w="6350" cap="flat" cmpd="sng" algn="ctr">
                      <a:solidFill>
                        <a:srgbClr val="0078D4"/>
                      </a:solidFill>
                      <a:prstDash val="solid"/>
                      <a:round/>
                      <a:headEnd type="none" w="med" len="med"/>
                      <a:tailEnd type="none" w="med" len="med"/>
                    </a:lnB>
                    <a:noFill/>
                  </a:tcPr>
                </a:tc>
                <a:extLst>
                  <a:ext uri="{0D108BD9-81ED-4DB2-BD59-A6C34878D82A}">
                    <a16:rowId xmlns:a16="http://schemas.microsoft.com/office/drawing/2014/main" val="3813585833"/>
                  </a:ext>
                </a:extLst>
              </a:tr>
              <a:tr h="366097">
                <a:tc>
                  <a:txBody>
                    <a:bodyPr/>
                    <a:lstStyle/>
                    <a:p>
                      <a:r>
                        <a:rPr lang="en-US" sz="1000" b="0" i="0">
                          <a:solidFill>
                            <a:schemeClr val="tx1">
                              <a:lumMod val="75000"/>
                              <a:lumOff val="25000"/>
                            </a:schemeClr>
                          </a:solidFill>
                          <a:latin typeface="Segoe UI Light"/>
                          <a:cs typeface="Segoe UI Light"/>
                        </a:rPr>
                        <a:t>Advanced snap layout and groups</a:t>
                      </a:r>
                    </a:p>
                  </a:txBody>
                  <a:tcPr anchor="ctr">
                    <a:lnR w="12700" cap="flat" cmpd="sng" algn="ctr">
                      <a:noFill/>
                      <a:prstDash val="solid"/>
                      <a:round/>
                      <a:headEnd type="none" w="med" len="med"/>
                      <a:tailEnd type="none" w="med" len="med"/>
                    </a:lnR>
                    <a:lnT w="6350" cap="flat" cmpd="sng" algn="ctr">
                      <a:solidFill>
                        <a:srgbClr val="0078D4"/>
                      </a:solidFill>
                      <a:prstDash val="solid"/>
                      <a:round/>
                      <a:headEnd type="none" w="med" len="med"/>
                      <a:tailEnd type="none" w="med" len="med"/>
                    </a:lnT>
                    <a:lnB w="6350" cap="flat" cmpd="sng" algn="ctr">
                      <a:solidFill>
                        <a:srgbClr val="0078D4"/>
                      </a:solidFill>
                      <a:prstDash val="solid"/>
                      <a:round/>
                      <a:headEnd type="none" w="med" len="med"/>
                      <a:tailEnd type="none" w="med" len="med"/>
                    </a:lnB>
                    <a:noFill/>
                  </a:tcPr>
                </a:tc>
                <a:tc>
                  <a:txBody>
                    <a:bodyPr/>
                    <a:lstStyle/>
                    <a:p>
                      <a:pPr algn="ctr"/>
                      <a:r>
                        <a:rPr lang="en-US" sz="1000" b="0" i="0">
                          <a:solidFill>
                            <a:schemeClr val="tx1">
                              <a:lumMod val="75000"/>
                              <a:lumOff val="25000"/>
                            </a:schemeClr>
                          </a:solidFill>
                          <a:latin typeface="Segoe UI Light"/>
                          <a:cs typeface="Segoe UI Light"/>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78D4"/>
                      </a:solidFill>
                      <a:prstDash val="solid"/>
                      <a:round/>
                      <a:headEnd type="none" w="med" len="med"/>
                      <a:tailEnd type="none" w="med" len="med"/>
                    </a:lnT>
                    <a:lnB w="6350" cap="flat" cmpd="sng" algn="ctr">
                      <a:solidFill>
                        <a:srgbClr val="0078D4"/>
                      </a:solidFill>
                      <a:prstDash val="solid"/>
                      <a:round/>
                      <a:headEnd type="none" w="med" len="med"/>
                      <a:tailEnd type="none" w="med" len="med"/>
                    </a:lnB>
                    <a:noFill/>
                  </a:tcPr>
                </a:tc>
                <a:tc>
                  <a:txBody>
                    <a:bodyPr/>
                    <a:lstStyle/>
                    <a:p>
                      <a:pPr algn="ctr"/>
                      <a:r>
                        <a:rPr lang="en-US" sz="1600" b="0" i="0">
                          <a:solidFill>
                            <a:srgbClr val="0078D4"/>
                          </a:solidFill>
                          <a:latin typeface="Wingdings"/>
                          <a:cs typeface="Segoe UI"/>
                          <a:sym typeface="Wingdings"/>
                        </a:rPr>
                        <a:t></a:t>
                      </a:r>
                      <a:endParaRPr lang="en-US" sz="1600" b="0" i="0">
                        <a:solidFill>
                          <a:schemeClr val="tx1">
                            <a:lumMod val="75000"/>
                            <a:lumOff val="25000"/>
                          </a:schemeClr>
                        </a:solidFill>
                        <a:latin typeface="Wingdings"/>
                        <a:cs typeface="Segoe UI"/>
                        <a:sym typeface="Wingdings"/>
                      </a:endParaRPr>
                    </a:p>
                  </a:txBody>
                  <a:tcPr anchor="ctr">
                    <a:lnL w="12700" cap="flat" cmpd="sng" algn="ctr">
                      <a:noFill/>
                      <a:prstDash val="solid"/>
                      <a:round/>
                      <a:headEnd type="none" w="med" len="med"/>
                      <a:tailEnd type="none" w="med" len="med"/>
                    </a:lnL>
                    <a:lnT w="6350" cap="flat" cmpd="sng" algn="ctr">
                      <a:solidFill>
                        <a:srgbClr val="0078D4"/>
                      </a:solidFill>
                      <a:prstDash val="solid"/>
                      <a:round/>
                      <a:headEnd type="none" w="med" len="med"/>
                      <a:tailEnd type="none" w="med" len="med"/>
                    </a:lnT>
                    <a:lnB w="6350" cap="flat" cmpd="sng" algn="ctr">
                      <a:solidFill>
                        <a:srgbClr val="0078D4"/>
                      </a:solidFill>
                      <a:prstDash val="solid"/>
                      <a:round/>
                      <a:headEnd type="none" w="med" len="med"/>
                      <a:tailEnd type="none" w="med" len="med"/>
                    </a:lnB>
                    <a:noFill/>
                  </a:tcPr>
                </a:tc>
                <a:extLst>
                  <a:ext uri="{0D108BD9-81ED-4DB2-BD59-A6C34878D82A}">
                    <a16:rowId xmlns:a16="http://schemas.microsoft.com/office/drawing/2014/main" val="922999106"/>
                  </a:ext>
                </a:extLst>
              </a:tr>
              <a:tr h="366097">
                <a:tc>
                  <a:txBody>
                    <a:bodyPr/>
                    <a:lstStyle/>
                    <a:p>
                      <a:r>
                        <a:rPr lang="en-US" sz="1000" b="0" i="0">
                          <a:solidFill>
                            <a:schemeClr val="tx1">
                              <a:lumMod val="75000"/>
                              <a:lumOff val="25000"/>
                            </a:schemeClr>
                          </a:solidFill>
                          <a:latin typeface="Segoe UI Light"/>
                          <a:cs typeface="Segoe UI Light"/>
                        </a:rPr>
                        <a:t>Integrated Microsoft Teams</a:t>
                      </a:r>
                    </a:p>
                  </a:txBody>
                  <a:tcPr anchor="ctr">
                    <a:lnR w="12700" cap="flat" cmpd="sng" algn="ctr">
                      <a:noFill/>
                      <a:prstDash val="solid"/>
                      <a:round/>
                      <a:headEnd type="none" w="med" len="med"/>
                      <a:tailEnd type="none" w="med" len="med"/>
                    </a:lnR>
                    <a:lnT w="6350" cap="flat" cmpd="sng" algn="ctr">
                      <a:solidFill>
                        <a:srgbClr val="0078D4"/>
                      </a:solidFill>
                      <a:prstDash val="solid"/>
                      <a:round/>
                      <a:headEnd type="none" w="med" len="med"/>
                      <a:tailEnd type="none" w="med" len="med"/>
                    </a:lnT>
                    <a:lnB w="6350" cap="flat" cmpd="sng" algn="ctr">
                      <a:solidFill>
                        <a:srgbClr val="0078D4"/>
                      </a:solidFill>
                      <a:prstDash val="solid"/>
                      <a:round/>
                      <a:headEnd type="none" w="med" len="med"/>
                      <a:tailEnd type="none" w="med" len="med"/>
                    </a:lnB>
                    <a:noFill/>
                  </a:tcPr>
                </a:tc>
                <a:tc>
                  <a:txBody>
                    <a:bodyPr/>
                    <a:lstStyle/>
                    <a:p>
                      <a:pPr algn="ctr"/>
                      <a:r>
                        <a:rPr lang="en-US" sz="1000" b="0" i="0">
                          <a:solidFill>
                            <a:schemeClr val="tx1">
                              <a:lumMod val="75000"/>
                              <a:lumOff val="25000"/>
                            </a:schemeClr>
                          </a:solidFill>
                          <a:latin typeface="Segoe UI Light"/>
                          <a:cs typeface="Segoe UI Light"/>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78D4"/>
                      </a:solidFill>
                      <a:prstDash val="solid"/>
                      <a:round/>
                      <a:headEnd type="none" w="med" len="med"/>
                      <a:tailEnd type="none" w="med" len="med"/>
                    </a:lnT>
                    <a:lnB w="6350" cap="flat" cmpd="sng" algn="ctr">
                      <a:solidFill>
                        <a:srgbClr val="0078D4"/>
                      </a:solidFill>
                      <a:prstDash val="solid"/>
                      <a:round/>
                      <a:headEnd type="none" w="med" len="med"/>
                      <a:tailEnd type="none" w="med" len="med"/>
                    </a:lnB>
                    <a:noFill/>
                  </a:tcPr>
                </a:tc>
                <a:tc>
                  <a:txBody>
                    <a:bodyPr/>
                    <a:lstStyle/>
                    <a:p>
                      <a:pPr algn="ctr"/>
                      <a:r>
                        <a:rPr lang="en-US" sz="1600" b="0" i="0">
                          <a:solidFill>
                            <a:srgbClr val="0078D4"/>
                          </a:solidFill>
                          <a:latin typeface="Wingdings"/>
                          <a:cs typeface="Segoe UI"/>
                          <a:sym typeface="Wingdings"/>
                        </a:rPr>
                        <a:t></a:t>
                      </a:r>
                      <a:endParaRPr lang="en-US" sz="1600" b="0" i="0">
                        <a:solidFill>
                          <a:schemeClr val="tx1">
                            <a:lumMod val="75000"/>
                            <a:lumOff val="25000"/>
                          </a:schemeClr>
                        </a:solidFill>
                        <a:latin typeface="Wingdings"/>
                        <a:cs typeface="Segoe UI"/>
                        <a:sym typeface="Wingdings"/>
                      </a:endParaRPr>
                    </a:p>
                  </a:txBody>
                  <a:tcPr anchor="ctr">
                    <a:lnL w="12700" cap="flat" cmpd="sng" algn="ctr">
                      <a:noFill/>
                      <a:prstDash val="solid"/>
                      <a:round/>
                      <a:headEnd type="none" w="med" len="med"/>
                      <a:tailEnd type="none" w="med" len="med"/>
                    </a:lnL>
                    <a:lnT w="6350" cap="flat" cmpd="sng" algn="ctr">
                      <a:solidFill>
                        <a:srgbClr val="0078D4"/>
                      </a:solidFill>
                      <a:prstDash val="solid"/>
                      <a:round/>
                      <a:headEnd type="none" w="med" len="med"/>
                      <a:tailEnd type="none" w="med" len="med"/>
                    </a:lnT>
                    <a:lnB w="6350" cap="flat" cmpd="sng" algn="ctr">
                      <a:solidFill>
                        <a:srgbClr val="0078D4"/>
                      </a:solidFill>
                      <a:prstDash val="solid"/>
                      <a:round/>
                      <a:headEnd type="none" w="med" len="med"/>
                      <a:tailEnd type="none" w="med" len="med"/>
                    </a:lnB>
                    <a:noFill/>
                  </a:tcPr>
                </a:tc>
                <a:extLst>
                  <a:ext uri="{0D108BD9-81ED-4DB2-BD59-A6C34878D82A}">
                    <a16:rowId xmlns:a16="http://schemas.microsoft.com/office/drawing/2014/main" val="1751208093"/>
                  </a:ext>
                </a:extLst>
              </a:tr>
              <a:tr h="366097">
                <a:tc>
                  <a:txBody>
                    <a:bodyPr/>
                    <a:lstStyle/>
                    <a:p>
                      <a:r>
                        <a:rPr lang="en-US" sz="1000" b="0" i="0">
                          <a:solidFill>
                            <a:schemeClr val="tx1">
                              <a:lumMod val="75000"/>
                              <a:lumOff val="25000"/>
                            </a:schemeClr>
                          </a:solidFill>
                          <a:latin typeface="Segoe UI Light"/>
                          <a:cs typeface="Segoe UI Light"/>
                        </a:rPr>
                        <a:t>Touch &amp; pen </a:t>
                      </a:r>
                      <a:r>
                        <a:rPr lang="en-US" sz="1000" b="0" i="0" err="1">
                          <a:solidFill>
                            <a:schemeClr val="tx1">
                              <a:lumMod val="75000"/>
                              <a:lumOff val="25000"/>
                            </a:schemeClr>
                          </a:solidFill>
                          <a:latin typeface="Segoe UI Light"/>
                          <a:cs typeface="Segoe UI Light"/>
                        </a:rPr>
                        <a:t>optimisation</a:t>
                      </a:r>
                    </a:p>
                  </a:txBody>
                  <a:tcPr anchor="ctr">
                    <a:lnR w="12700" cap="flat" cmpd="sng" algn="ctr">
                      <a:noFill/>
                      <a:prstDash val="solid"/>
                      <a:round/>
                      <a:headEnd type="none" w="med" len="med"/>
                      <a:tailEnd type="none" w="med" len="med"/>
                    </a:lnR>
                    <a:lnT w="6350" cap="flat" cmpd="sng" algn="ctr">
                      <a:solidFill>
                        <a:srgbClr val="0078D4"/>
                      </a:solidFill>
                      <a:prstDash val="solid"/>
                      <a:round/>
                      <a:headEnd type="none" w="med" len="med"/>
                      <a:tailEnd type="none" w="med" len="med"/>
                    </a:lnT>
                    <a:lnB w="6350" cap="flat" cmpd="sng" algn="ctr">
                      <a:solidFill>
                        <a:srgbClr val="0078D4"/>
                      </a:solidFill>
                      <a:prstDash val="solid"/>
                      <a:round/>
                      <a:headEnd type="none" w="med" len="med"/>
                      <a:tailEnd type="none" w="med" len="med"/>
                    </a:lnB>
                    <a:noFill/>
                  </a:tcPr>
                </a:tc>
                <a:tc>
                  <a:txBody>
                    <a:bodyPr/>
                    <a:lstStyle/>
                    <a:p>
                      <a:pPr algn="ctr"/>
                      <a:r>
                        <a:rPr lang="en-US" sz="1000" b="0" i="0">
                          <a:solidFill>
                            <a:schemeClr val="tx1">
                              <a:lumMod val="75000"/>
                              <a:lumOff val="25000"/>
                            </a:schemeClr>
                          </a:solidFill>
                          <a:latin typeface="Segoe UI Light"/>
                          <a:cs typeface="Segoe UI Light"/>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78D4"/>
                      </a:solidFill>
                      <a:prstDash val="solid"/>
                      <a:round/>
                      <a:headEnd type="none" w="med" len="med"/>
                      <a:tailEnd type="none" w="med" len="med"/>
                    </a:lnT>
                    <a:lnB w="6350" cap="flat" cmpd="sng" algn="ctr">
                      <a:solidFill>
                        <a:srgbClr val="0078D4"/>
                      </a:solidFill>
                      <a:prstDash val="solid"/>
                      <a:round/>
                      <a:headEnd type="none" w="med" len="med"/>
                      <a:tailEnd type="none" w="med" len="med"/>
                    </a:lnB>
                    <a:noFill/>
                  </a:tcPr>
                </a:tc>
                <a:tc>
                  <a:txBody>
                    <a:bodyPr/>
                    <a:lstStyle/>
                    <a:p>
                      <a:pPr algn="ctr"/>
                      <a:r>
                        <a:rPr lang="en-US" sz="1600" b="0" i="0">
                          <a:solidFill>
                            <a:srgbClr val="0078D4"/>
                          </a:solidFill>
                          <a:latin typeface="Wingdings"/>
                          <a:cs typeface="Segoe UI"/>
                          <a:sym typeface="Wingdings"/>
                        </a:rPr>
                        <a:t></a:t>
                      </a:r>
                      <a:endParaRPr lang="en-US" sz="1600" b="0" i="0">
                        <a:solidFill>
                          <a:schemeClr val="tx1">
                            <a:lumMod val="75000"/>
                            <a:lumOff val="25000"/>
                          </a:schemeClr>
                        </a:solidFill>
                        <a:latin typeface="Wingdings"/>
                        <a:cs typeface="Segoe UI"/>
                        <a:sym typeface="Wingdings"/>
                      </a:endParaRPr>
                    </a:p>
                  </a:txBody>
                  <a:tcPr anchor="ctr">
                    <a:lnL w="12700" cap="flat" cmpd="sng" algn="ctr">
                      <a:noFill/>
                      <a:prstDash val="solid"/>
                      <a:round/>
                      <a:headEnd type="none" w="med" len="med"/>
                      <a:tailEnd type="none" w="med" len="med"/>
                    </a:lnL>
                    <a:lnT w="6350" cap="flat" cmpd="sng" algn="ctr">
                      <a:solidFill>
                        <a:srgbClr val="0078D4"/>
                      </a:solidFill>
                      <a:prstDash val="solid"/>
                      <a:round/>
                      <a:headEnd type="none" w="med" len="med"/>
                      <a:tailEnd type="none" w="med" len="med"/>
                    </a:lnT>
                    <a:lnB w="6350" cap="flat" cmpd="sng" algn="ctr">
                      <a:solidFill>
                        <a:srgbClr val="0078D4"/>
                      </a:solidFill>
                      <a:prstDash val="solid"/>
                      <a:round/>
                      <a:headEnd type="none" w="med" len="med"/>
                      <a:tailEnd type="none" w="med" len="med"/>
                    </a:lnB>
                    <a:noFill/>
                  </a:tcPr>
                </a:tc>
                <a:extLst>
                  <a:ext uri="{0D108BD9-81ED-4DB2-BD59-A6C34878D82A}">
                    <a16:rowId xmlns:a16="http://schemas.microsoft.com/office/drawing/2014/main" val="2488896517"/>
                  </a:ext>
                </a:extLst>
              </a:tr>
              <a:tr h="366097">
                <a:tc>
                  <a:txBody>
                    <a:bodyPr/>
                    <a:lstStyle/>
                    <a:p>
                      <a:r>
                        <a:rPr lang="en-US" sz="1000" b="0" i="0">
                          <a:solidFill>
                            <a:schemeClr val="tx1">
                              <a:lumMod val="75000"/>
                              <a:lumOff val="25000"/>
                            </a:schemeClr>
                          </a:solidFill>
                          <a:latin typeface="Segoe UI Light"/>
                          <a:cs typeface="Segoe UI Light"/>
                        </a:rPr>
                        <a:t>Compatible with most apps</a:t>
                      </a:r>
                    </a:p>
                  </a:txBody>
                  <a:tcPr anchor="ctr">
                    <a:lnR w="12700" cap="flat" cmpd="sng" algn="ctr">
                      <a:noFill/>
                      <a:prstDash val="solid"/>
                      <a:round/>
                      <a:headEnd type="none" w="med" len="med"/>
                      <a:tailEnd type="none" w="med" len="med"/>
                    </a:lnR>
                    <a:lnT w="6350" cap="flat" cmpd="sng" algn="ctr">
                      <a:solidFill>
                        <a:srgbClr val="0078D4"/>
                      </a:solidFill>
                      <a:prstDash val="solid"/>
                      <a:round/>
                      <a:headEnd type="none" w="med" len="med"/>
                      <a:tailEnd type="none" w="med" len="med"/>
                    </a:lnT>
                    <a:lnB w="6350" cap="flat" cmpd="sng" algn="ctr">
                      <a:solidFill>
                        <a:srgbClr val="0078D4"/>
                      </a:solidFill>
                      <a:prstDash val="solid"/>
                      <a:round/>
                      <a:headEnd type="none" w="med" len="med"/>
                      <a:tailEnd type="none" w="med" len="med"/>
                    </a:lnB>
                    <a:noFill/>
                  </a:tcPr>
                </a:tc>
                <a:tc>
                  <a:txBody>
                    <a:bodyPr/>
                    <a:lstStyle/>
                    <a:p>
                      <a:pPr algn="ctr"/>
                      <a:r>
                        <a:rPr lang="en-US" sz="1600" b="0" i="0">
                          <a:solidFill>
                            <a:srgbClr val="0078D4"/>
                          </a:solidFill>
                          <a:latin typeface="Wingdings"/>
                          <a:cs typeface="Segoe UI"/>
                          <a:sym typeface="Wingdings"/>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78D4"/>
                      </a:solidFill>
                      <a:prstDash val="solid"/>
                      <a:round/>
                      <a:headEnd type="none" w="med" len="med"/>
                      <a:tailEnd type="none" w="med" len="med"/>
                    </a:lnT>
                    <a:lnB w="6350" cap="flat" cmpd="sng" algn="ctr">
                      <a:solidFill>
                        <a:srgbClr val="0078D4"/>
                      </a:solidFill>
                      <a:prstDash val="solid"/>
                      <a:round/>
                      <a:headEnd type="none" w="med" len="med"/>
                      <a:tailEnd type="none" w="med" len="med"/>
                    </a:lnB>
                    <a:noFill/>
                  </a:tcPr>
                </a:tc>
                <a:tc>
                  <a:txBody>
                    <a:bodyPr/>
                    <a:lstStyle/>
                    <a:p>
                      <a:pPr algn="ctr"/>
                      <a:r>
                        <a:rPr lang="en-US" sz="1600" b="0" i="0">
                          <a:solidFill>
                            <a:srgbClr val="0078D4"/>
                          </a:solidFill>
                          <a:latin typeface="Wingdings"/>
                          <a:cs typeface="Segoe UI"/>
                          <a:sym typeface="Wingdings"/>
                        </a:rPr>
                        <a:t></a:t>
                      </a:r>
                      <a:endParaRPr lang="en-US" sz="1600" b="0" i="0">
                        <a:solidFill>
                          <a:schemeClr val="tx1">
                            <a:lumMod val="75000"/>
                            <a:lumOff val="25000"/>
                          </a:schemeClr>
                        </a:solidFill>
                        <a:latin typeface="Wingdings"/>
                        <a:cs typeface="Segoe UI"/>
                        <a:sym typeface="Wingdings"/>
                      </a:endParaRPr>
                    </a:p>
                  </a:txBody>
                  <a:tcPr anchor="ctr">
                    <a:lnL w="12700" cap="flat" cmpd="sng" algn="ctr">
                      <a:noFill/>
                      <a:prstDash val="solid"/>
                      <a:round/>
                      <a:headEnd type="none" w="med" len="med"/>
                      <a:tailEnd type="none" w="med" len="med"/>
                    </a:lnL>
                    <a:lnT w="6350" cap="flat" cmpd="sng" algn="ctr">
                      <a:solidFill>
                        <a:srgbClr val="0078D4"/>
                      </a:solidFill>
                      <a:prstDash val="solid"/>
                      <a:round/>
                      <a:headEnd type="none" w="med" len="med"/>
                      <a:tailEnd type="none" w="med" len="med"/>
                    </a:lnT>
                    <a:lnB w="6350" cap="flat" cmpd="sng" algn="ctr">
                      <a:solidFill>
                        <a:srgbClr val="0078D4"/>
                      </a:solidFill>
                      <a:prstDash val="solid"/>
                      <a:round/>
                      <a:headEnd type="none" w="med" len="med"/>
                      <a:tailEnd type="none" w="med" len="med"/>
                    </a:lnB>
                    <a:noFill/>
                  </a:tcPr>
                </a:tc>
                <a:extLst>
                  <a:ext uri="{0D108BD9-81ED-4DB2-BD59-A6C34878D82A}">
                    <a16:rowId xmlns:a16="http://schemas.microsoft.com/office/drawing/2014/main" val="4196558708"/>
                  </a:ext>
                </a:extLst>
              </a:tr>
              <a:tr h="366097">
                <a:tc>
                  <a:txBody>
                    <a:bodyPr/>
                    <a:lstStyle/>
                    <a:p>
                      <a:r>
                        <a:rPr lang="en-US" sz="1000" b="0" i="0">
                          <a:solidFill>
                            <a:schemeClr val="tx1">
                              <a:lumMod val="75000"/>
                              <a:lumOff val="25000"/>
                            </a:schemeClr>
                          </a:solidFill>
                          <a:latin typeface="Segoe UI Light"/>
                          <a:cs typeface="Segoe UI Light"/>
                        </a:rPr>
                        <a:t>Upgrade eligible devices</a:t>
                      </a:r>
                    </a:p>
                  </a:txBody>
                  <a:tcPr anchor="ctr">
                    <a:lnR w="12700" cap="flat" cmpd="sng" algn="ctr">
                      <a:noFill/>
                      <a:prstDash val="solid"/>
                      <a:round/>
                      <a:headEnd type="none" w="med" len="med"/>
                      <a:tailEnd type="none" w="med" len="med"/>
                    </a:lnR>
                    <a:lnT w="6350" cap="flat" cmpd="sng" algn="ctr">
                      <a:solidFill>
                        <a:srgbClr val="0078D4"/>
                      </a:solidFill>
                      <a:prstDash val="solid"/>
                      <a:round/>
                      <a:headEnd type="none" w="med" len="med"/>
                      <a:tailEnd type="none" w="med" len="med"/>
                    </a:lnT>
                    <a:lnB w="6350" cap="flat" cmpd="sng" algn="ctr">
                      <a:solidFill>
                        <a:srgbClr val="0078D4"/>
                      </a:solidFill>
                      <a:prstDash val="solid"/>
                      <a:round/>
                      <a:headEnd type="none" w="med" len="med"/>
                      <a:tailEnd type="none" w="med" len="med"/>
                    </a:lnB>
                    <a:noFill/>
                  </a:tcPr>
                </a:tc>
                <a:tc>
                  <a:txBody>
                    <a:bodyPr/>
                    <a:lstStyle/>
                    <a:p>
                      <a:pPr algn="ctr"/>
                      <a:r>
                        <a:rPr lang="en-US" sz="1000" b="0" i="0">
                          <a:solidFill>
                            <a:schemeClr val="tx1">
                              <a:lumMod val="75000"/>
                              <a:lumOff val="25000"/>
                            </a:schemeClr>
                          </a:solidFill>
                          <a:latin typeface="Segoe UI Light"/>
                          <a:cs typeface="Segoe UI Light"/>
                        </a:rPr>
                        <a:t>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78D4"/>
                      </a:solidFill>
                      <a:prstDash val="solid"/>
                      <a:round/>
                      <a:headEnd type="none" w="med" len="med"/>
                      <a:tailEnd type="none" w="med" len="med"/>
                    </a:lnT>
                    <a:lnB w="6350" cap="flat" cmpd="sng" algn="ctr">
                      <a:solidFill>
                        <a:srgbClr val="0078D4"/>
                      </a:solidFill>
                      <a:prstDash val="solid"/>
                      <a:round/>
                      <a:headEnd type="none" w="med" len="med"/>
                      <a:tailEnd type="none" w="med" len="med"/>
                    </a:lnB>
                    <a:noFill/>
                  </a:tcPr>
                </a:tc>
                <a:tc>
                  <a:txBody>
                    <a:bodyPr/>
                    <a:lstStyle/>
                    <a:p>
                      <a:pPr algn="ctr"/>
                      <a:r>
                        <a:rPr lang="en-US" sz="1600" b="0" i="0">
                          <a:solidFill>
                            <a:srgbClr val="0078D4"/>
                          </a:solidFill>
                          <a:latin typeface="Wingdings"/>
                          <a:cs typeface="Segoe UI"/>
                          <a:sym typeface="Wingdings"/>
                        </a:rPr>
                        <a:t></a:t>
                      </a:r>
                      <a:endParaRPr lang="en-US" sz="1600" b="0" i="0">
                        <a:solidFill>
                          <a:schemeClr val="tx1">
                            <a:lumMod val="75000"/>
                            <a:lumOff val="25000"/>
                          </a:schemeClr>
                        </a:solidFill>
                        <a:latin typeface="Wingdings"/>
                        <a:cs typeface="Segoe UI"/>
                        <a:sym typeface="Wingdings"/>
                      </a:endParaRPr>
                    </a:p>
                  </a:txBody>
                  <a:tcPr anchor="ctr">
                    <a:lnL w="12700" cap="flat" cmpd="sng" algn="ctr">
                      <a:noFill/>
                      <a:prstDash val="solid"/>
                      <a:round/>
                      <a:headEnd type="none" w="med" len="med"/>
                      <a:tailEnd type="none" w="med" len="med"/>
                    </a:lnL>
                    <a:lnT w="6350" cap="flat" cmpd="sng" algn="ctr">
                      <a:solidFill>
                        <a:srgbClr val="0078D4"/>
                      </a:solidFill>
                      <a:prstDash val="solid"/>
                      <a:round/>
                      <a:headEnd type="none" w="med" len="med"/>
                      <a:tailEnd type="none" w="med" len="med"/>
                    </a:lnT>
                    <a:lnB w="6350" cap="flat" cmpd="sng" algn="ctr">
                      <a:solidFill>
                        <a:srgbClr val="0078D4"/>
                      </a:solidFill>
                      <a:prstDash val="solid"/>
                      <a:round/>
                      <a:headEnd type="none" w="med" len="med"/>
                      <a:tailEnd type="none" w="med" len="med"/>
                    </a:lnB>
                    <a:noFill/>
                  </a:tcPr>
                </a:tc>
                <a:extLst>
                  <a:ext uri="{0D108BD9-81ED-4DB2-BD59-A6C34878D82A}">
                    <a16:rowId xmlns:a16="http://schemas.microsoft.com/office/drawing/2014/main" val="880549431"/>
                  </a:ext>
                </a:extLst>
              </a:tr>
              <a:tr h="366097">
                <a:tc>
                  <a:txBody>
                    <a:bodyPr/>
                    <a:lstStyle/>
                    <a:p>
                      <a:r>
                        <a:rPr lang="en-US" sz="1000" b="0" i="0">
                          <a:solidFill>
                            <a:schemeClr val="tx1">
                              <a:lumMod val="75000"/>
                              <a:lumOff val="25000"/>
                            </a:schemeClr>
                          </a:solidFill>
                          <a:latin typeface="Segoe UI Light"/>
                          <a:cs typeface="Segoe UI Light"/>
                        </a:rPr>
                        <a:t>Meets latest hardware requirements</a:t>
                      </a:r>
                    </a:p>
                  </a:txBody>
                  <a:tcPr anchor="ctr">
                    <a:lnR w="12700" cap="flat" cmpd="sng" algn="ctr">
                      <a:noFill/>
                      <a:prstDash val="solid"/>
                      <a:round/>
                      <a:headEnd type="none" w="med" len="med"/>
                      <a:tailEnd type="none" w="med" len="med"/>
                    </a:lnR>
                    <a:lnT w="6350" cap="flat" cmpd="sng" algn="ctr">
                      <a:solidFill>
                        <a:srgbClr val="0078D4"/>
                      </a:solidFill>
                      <a:prstDash val="solid"/>
                      <a:round/>
                      <a:headEnd type="none" w="med" len="med"/>
                      <a:tailEnd type="none" w="med" len="med"/>
                    </a:lnT>
                    <a:noFill/>
                  </a:tcPr>
                </a:tc>
                <a:tc>
                  <a:txBody>
                    <a:bodyPr/>
                    <a:lstStyle/>
                    <a:p>
                      <a:pPr algn="ctr"/>
                      <a:r>
                        <a:rPr lang="en-US" sz="1000" b="0" i="0">
                          <a:solidFill>
                            <a:schemeClr val="tx1">
                              <a:lumMod val="75000"/>
                              <a:lumOff val="25000"/>
                            </a:schemeClr>
                          </a:solidFill>
                          <a:latin typeface="Segoe UI Light"/>
                          <a:cs typeface="Segoe UI Light"/>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0078D4"/>
                      </a:solidFill>
                      <a:prstDash val="solid"/>
                      <a:round/>
                      <a:headEnd type="none" w="med" len="med"/>
                      <a:tailEnd type="none" w="med" len="med"/>
                    </a:lnT>
                    <a:noFill/>
                  </a:tcPr>
                </a:tc>
                <a:tc>
                  <a:txBody>
                    <a:bodyPr/>
                    <a:lstStyle/>
                    <a:p>
                      <a:pPr algn="ctr"/>
                      <a:r>
                        <a:rPr lang="en-US" sz="1600" b="0" i="0">
                          <a:solidFill>
                            <a:srgbClr val="0078D4"/>
                          </a:solidFill>
                          <a:latin typeface="Wingdings"/>
                          <a:cs typeface="Segoe UI"/>
                          <a:sym typeface="Wingdings"/>
                        </a:rPr>
                        <a:t></a:t>
                      </a:r>
                      <a:endParaRPr lang="en-US" sz="1600" b="0" i="0">
                        <a:solidFill>
                          <a:schemeClr val="tx1">
                            <a:lumMod val="75000"/>
                            <a:lumOff val="25000"/>
                          </a:schemeClr>
                        </a:solidFill>
                        <a:latin typeface="Wingdings"/>
                        <a:cs typeface="Segoe UI"/>
                        <a:sym typeface="Wingdings"/>
                      </a:endParaRPr>
                    </a:p>
                  </a:txBody>
                  <a:tcPr anchor="ctr">
                    <a:lnL w="12700" cap="flat" cmpd="sng" algn="ctr">
                      <a:noFill/>
                      <a:prstDash val="solid"/>
                      <a:round/>
                      <a:headEnd type="none" w="med" len="med"/>
                      <a:tailEnd type="none" w="med" len="med"/>
                    </a:lnL>
                    <a:lnT w="6350" cap="flat" cmpd="sng" algn="ctr">
                      <a:solidFill>
                        <a:srgbClr val="0078D4"/>
                      </a:solidFill>
                      <a:prstDash val="solid"/>
                      <a:round/>
                      <a:headEnd type="none" w="med" len="med"/>
                      <a:tailEnd type="none" w="med" len="med"/>
                    </a:lnT>
                    <a:noFill/>
                  </a:tcPr>
                </a:tc>
                <a:extLst>
                  <a:ext uri="{0D108BD9-81ED-4DB2-BD59-A6C34878D82A}">
                    <a16:rowId xmlns:a16="http://schemas.microsoft.com/office/drawing/2014/main" val="1865109099"/>
                  </a:ext>
                </a:extLst>
              </a:tr>
            </a:tbl>
          </a:graphicData>
        </a:graphic>
      </p:graphicFrame>
      <p:pic>
        <p:nvPicPr>
          <p:cNvPr id="7" name="Picture 6" descr="Windows | Intel Logo">
            <a:extLst>
              <a:ext uri="{FF2B5EF4-FFF2-40B4-BE49-F238E27FC236}">
                <a16:creationId xmlns:a16="http://schemas.microsoft.com/office/drawing/2014/main" id="{595C7C7A-6914-4020-2E82-B09CA28AF54A}"/>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52311" y="164565"/>
            <a:ext cx="2152251" cy="504317"/>
          </a:xfrm>
          <a:prstGeom prst="rect">
            <a:avLst/>
          </a:prstGeom>
          <a:ln>
            <a:noFill/>
          </a:ln>
        </p:spPr>
      </p:pic>
    </p:spTree>
    <p:extLst>
      <p:ext uri="{BB962C8B-B14F-4D97-AF65-F5344CB8AC3E}">
        <p14:creationId xmlns:p14="http://schemas.microsoft.com/office/powerpoint/2010/main" val="1016410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9">
            <a:extLst>
              <a:ext uri="{FF2B5EF4-FFF2-40B4-BE49-F238E27FC236}">
                <a16:creationId xmlns:a16="http://schemas.microsoft.com/office/drawing/2014/main" id="{3423E420-9A0B-DFDC-09B3-FDE9358EE3E3}"/>
              </a:ext>
            </a:extLst>
          </p:cNvPr>
          <p:cNvSpPr/>
          <p:nvPr/>
        </p:nvSpPr>
        <p:spPr>
          <a:xfrm>
            <a:off x="8511482" y="349"/>
            <a:ext cx="3680517" cy="6857303"/>
          </a:xfrm>
          <a:prstGeom prst="rect">
            <a:avLst/>
          </a:prstGeom>
          <a:solidFill>
            <a:srgbClr val="F2F2F2"/>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endParaRPr lang="en-US" baseline="-25000"/>
          </a:p>
        </p:txBody>
      </p:sp>
      <p:pic>
        <p:nvPicPr>
          <p:cNvPr id="6" name="Picture 5" descr="A computer with a black background&#10;&#10;Description automatically generated">
            <a:extLst>
              <a:ext uri="{FF2B5EF4-FFF2-40B4-BE49-F238E27FC236}">
                <a16:creationId xmlns:a16="http://schemas.microsoft.com/office/drawing/2014/main" id="{B26CD918-D498-4277-0F42-D5DAAB9C8774}"/>
              </a:ext>
            </a:extLst>
          </p:cNvPr>
          <p:cNvPicPr>
            <a:picLocks noChangeAspect="1"/>
          </p:cNvPicPr>
          <p:nvPr/>
        </p:nvPicPr>
        <p:blipFill rotWithShape="1">
          <a:blip r:embed="rId3"/>
          <a:srcRect b="8825"/>
          <a:stretch/>
        </p:blipFill>
        <p:spPr>
          <a:xfrm>
            <a:off x="774351" y="1165733"/>
            <a:ext cx="11095467" cy="5691918"/>
          </a:xfrm>
          <a:prstGeom prst="rect">
            <a:avLst/>
          </a:prstGeom>
        </p:spPr>
      </p:pic>
      <p:sp>
        <p:nvSpPr>
          <p:cNvPr id="5" name="TextBox 4">
            <a:extLst>
              <a:ext uri="{FF2B5EF4-FFF2-40B4-BE49-F238E27FC236}">
                <a16:creationId xmlns:a16="http://schemas.microsoft.com/office/drawing/2014/main" id="{3E3DE7F7-EEB1-E7AA-32DC-853AB6155983}"/>
              </a:ext>
            </a:extLst>
          </p:cNvPr>
          <p:cNvSpPr txBox="1"/>
          <p:nvPr/>
        </p:nvSpPr>
        <p:spPr>
          <a:xfrm>
            <a:off x="8974406" y="1761156"/>
            <a:ext cx="2685913" cy="1210588"/>
          </a:xfrm>
          <a:prstGeom prst="rect">
            <a:avLst/>
          </a:prstGeom>
          <a:noFill/>
        </p:spPr>
        <p:txBody>
          <a:bodyPr wrap="square" lIns="0" tIns="0" rIns="0" bIns="0" rtlCol="0" anchor="t">
            <a:spAutoFit/>
          </a:bodyPr>
          <a:lstStyle/>
          <a:p>
            <a:pPr defTabSz="932742">
              <a:spcAft>
                <a:spcPts val="1000"/>
              </a:spcAft>
            </a:pPr>
            <a:r>
              <a:rPr lang="en-US" sz="1400">
                <a:ln w="3175">
                  <a:noFill/>
                </a:ln>
                <a:solidFill>
                  <a:schemeClr val="tx1">
                    <a:lumMod val="75000"/>
                    <a:lumOff val="25000"/>
                  </a:schemeClr>
                </a:solidFill>
                <a:latin typeface="Segoe UI Semibold"/>
                <a:cs typeface="Segoe UI Light"/>
              </a:rPr>
              <a:t>Features:</a:t>
            </a:r>
          </a:p>
          <a:p>
            <a:pPr defTabSz="932742">
              <a:spcAft>
                <a:spcPts val="1000"/>
              </a:spcAft>
            </a:pPr>
            <a:r>
              <a:rPr lang="en-US" sz="1200">
                <a:ln w="3175">
                  <a:noFill/>
                </a:ln>
                <a:solidFill>
                  <a:schemeClr val="tx1">
                    <a:lumMod val="75000"/>
                    <a:lumOff val="25000"/>
                  </a:schemeClr>
                </a:solidFill>
                <a:latin typeface="Segoe UI Light"/>
                <a:cs typeface="Segoe UI Light"/>
              </a:rPr>
              <a:t>Compact and light, at 10.5” and just 1.2lb. (not including Type Cover)</a:t>
            </a:r>
          </a:p>
          <a:p>
            <a:pPr defTabSz="932742">
              <a:spcAft>
                <a:spcPts val="1000"/>
              </a:spcAft>
            </a:pPr>
            <a:r>
              <a:rPr lang="en-US" sz="1200">
                <a:ln w="3175">
                  <a:noFill/>
                </a:ln>
                <a:solidFill>
                  <a:schemeClr val="tx1">
                    <a:lumMod val="75000"/>
                    <a:lumOff val="25000"/>
                  </a:schemeClr>
                </a:solidFill>
                <a:latin typeface="Segoe UI Light"/>
                <a:cs typeface="Segoe UI Light"/>
              </a:rPr>
              <a:t>Sleek, modern design with tablet-to-laptop flexibility and built-in Kickstand</a:t>
            </a:r>
          </a:p>
        </p:txBody>
      </p:sp>
      <p:sp>
        <p:nvSpPr>
          <p:cNvPr id="4" name="TextBox 3">
            <a:extLst>
              <a:ext uri="{FF2B5EF4-FFF2-40B4-BE49-F238E27FC236}">
                <a16:creationId xmlns:a16="http://schemas.microsoft.com/office/drawing/2014/main" id="{26D3CFAA-AE33-6871-4660-84B7E9743656}"/>
              </a:ext>
            </a:extLst>
          </p:cNvPr>
          <p:cNvSpPr txBox="1"/>
          <p:nvPr/>
        </p:nvSpPr>
        <p:spPr>
          <a:xfrm>
            <a:off x="552300" y="1761156"/>
            <a:ext cx="4054076" cy="2067233"/>
          </a:xfrm>
          <a:prstGeom prst="rect">
            <a:avLst/>
          </a:prstGeom>
          <a:noFill/>
        </p:spPr>
        <p:txBody>
          <a:bodyPr wrap="square" lIns="0" tIns="0" rIns="0" bIns="0" rtlCol="0" anchor="t">
            <a:spAutoFit/>
          </a:bodyPr>
          <a:lstStyle/>
          <a:p>
            <a:pPr defTabSz="932742">
              <a:spcAft>
                <a:spcPts val="1000"/>
              </a:spcAft>
            </a:pPr>
            <a:r>
              <a:rPr lang="en-GB" sz="1400">
                <a:solidFill>
                  <a:schemeClr val="tx1">
                    <a:lumMod val="75000"/>
                    <a:lumOff val="25000"/>
                  </a:schemeClr>
                </a:solidFill>
                <a:effectLst/>
                <a:highlight>
                  <a:srgbClr val="FFFFFF"/>
                </a:highlight>
                <a:latin typeface="Segoe UI Light"/>
                <a:cs typeface="Segoe UI Light"/>
              </a:rPr>
              <a:t>Lorem ipsum </a:t>
            </a:r>
            <a:r>
              <a:rPr lang="en-GB" sz="1400" err="1">
                <a:solidFill>
                  <a:schemeClr val="tx1">
                    <a:lumMod val="75000"/>
                    <a:lumOff val="25000"/>
                  </a:schemeClr>
                </a:solidFill>
                <a:effectLst/>
                <a:highlight>
                  <a:srgbClr val="FFFFFF"/>
                </a:highlight>
                <a:latin typeface="Segoe UI Light"/>
                <a:cs typeface="Segoe UI Light"/>
              </a:rPr>
              <a:t>dolor</a:t>
            </a:r>
            <a:r>
              <a:rPr lang="en-GB" sz="1400">
                <a:solidFill>
                  <a:schemeClr val="tx1">
                    <a:lumMod val="75000"/>
                    <a:lumOff val="25000"/>
                  </a:schemeClr>
                </a:solidFill>
                <a:effectLst/>
                <a:highlight>
                  <a:srgbClr val="FFFFFF"/>
                </a:highlight>
                <a:latin typeface="Segoe UI Light"/>
                <a:cs typeface="Segoe UI Light"/>
              </a:rPr>
              <a:t> sit </a:t>
            </a:r>
            <a:r>
              <a:rPr lang="en-GB" sz="1400" err="1">
                <a:solidFill>
                  <a:schemeClr val="tx1">
                    <a:lumMod val="75000"/>
                    <a:lumOff val="25000"/>
                  </a:schemeClr>
                </a:solidFill>
                <a:effectLst/>
                <a:highlight>
                  <a:srgbClr val="FFFFFF"/>
                </a:highlight>
                <a:latin typeface="Segoe UI Light"/>
                <a:cs typeface="Segoe UI Light"/>
              </a:rPr>
              <a:t>amet</a:t>
            </a:r>
            <a:r>
              <a:rPr lang="en-GB" sz="1400">
                <a:solidFill>
                  <a:schemeClr val="tx1">
                    <a:lumMod val="75000"/>
                    <a:lumOff val="25000"/>
                  </a:schemeClr>
                </a:solidFill>
                <a:effectLst/>
                <a:highlight>
                  <a:srgbClr val="FFFFFF"/>
                </a:highlight>
                <a:latin typeface="Segoe UI Light"/>
                <a:cs typeface="Segoe UI Light"/>
              </a:rPr>
              <a:t>, </a:t>
            </a:r>
            <a:r>
              <a:rPr lang="en-GB" sz="1400" err="1">
                <a:solidFill>
                  <a:schemeClr val="tx1">
                    <a:lumMod val="75000"/>
                    <a:lumOff val="25000"/>
                  </a:schemeClr>
                </a:solidFill>
                <a:effectLst/>
                <a:highlight>
                  <a:srgbClr val="FFFFFF"/>
                </a:highlight>
                <a:latin typeface="Segoe UI Light"/>
                <a:cs typeface="Segoe UI Light"/>
              </a:rPr>
              <a:t>consectetur</a:t>
            </a:r>
            <a:r>
              <a:rPr lang="en-GB" sz="1400">
                <a:solidFill>
                  <a:schemeClr val="tx1">
                    <a:lumMod val="75000"/>
                    <a:lumOff val="25000"/>
                  </a:schemeClr>
                </a:solidFill>
                <a:effectLst/>
                <a:highlight>
                  <a:srgbClr val="FFFFFF"/>
                </a:highlight>
                <a:latin typeface="Segoe UI Light"/>
                <a:cs typeface="Segoe UI Light"/>
              </a:rPr>
              <a:t> </a:t>
            </a:r>
            <a:r>
              <a:rPr lang="en-GB" sz="1400" err="1">
                <a:solidFill>
                  <a:schemeClr val="tx1">
                    <a:lumMod val="75000"/>
                    <a:lumOff val="25000"/>
                  </a:schemeClr>
                </a:solidFill>
                <a:effectLst/>
                <a:highlight>
                  <a:srgbClr val="FFFFFF"/>
                </a:highlight>
                <a:latin typeface="Segoe UI Light"/>
                <a:cs typeface="Segoe UI Light"/>
              </a:rPr>
              <a:t>adipiscing</a:t>
            </a:r>
            <a:r>
              <a:rPr lang="en-GB" sz="1400">
                <a:solidFill>
                  <a:schemeClr val="tx1">
                    <a:lumMod val="75000"/>
                    <a:lumOff val="25000"/>
                  </a:schemeClr>
                </a:solidFill>
                <a:effectLst/>
                <a:highlight>
                  <a:srgbClr val="FFFFFF"/>
                </a:highlight>
                <a:latin typeface="Segoe UI Light"/>
                <a:cs typeface="Segoe UI Light"/>
              </a:rPr>
              <a:t> </a:t>
            </a:r>
            <a:r>
              <a:rPr lang="en-GB" sz="1400" err="1">
                <a:solidFill>
                  <a:schemeClr val="tx1">
                    <a:lumMod val="75000"/>
                    <a:lumOff val="25000"/>
                  </a:schemeClr>
                </a:solidFill>
                <a:effectLst/>
                <a:highlight>
                  <a:srgbClr val="FFFFFF"/>
                </a:highlight>
                <a:latin typeface="Segoe UI Light"/>
                <a:cs typeface="Segoe UI Light"/>
              </a:rPr>
              <a:t>elit</a:t>
            </a:r>
            <a:r>
              <a:rPr lang="en-GB" sz="1400">
                <a:solidFill>
                  <a:schemeClr val="tx1">
                    <a:lumMod val="75000"/>
                    <a:lumOff val="25000"/>
                  </a:schemeClr>
                </a:solidFill>
                <a:effectLst/>
                <a:highlight>
                  <a:srgbClr val="FFFFFF"/>
                </a:highlight>
                <a:latin typeface="Segoe UI Light"/>
                <a:cs typeface="Segoe UI Light"/>
              </a:rPr>
              <a:t>. </a:t>
            </a:r>
            <a:r>
              <a:rPr lang="en-GB" sz="1400" err="1">
                <a:solidFill>
                  <a:schemeClr val="tx1">
                    <a:lumMod val="75000"/>
                    <a:lumOff val="25000"/>
                  </a:schemeClr>
                </a:solidFill>
                <a:effectLst/>
                <a:highlight>
                  <a:srgbClr val="FFFFFF"/>
                </a:highlight>
                <a:latin typeface="Segoe UI Light"/>
                <a:cs typeface="Segoe UI Light"/>
              </a:rPr>
              <a:t>Pellentesque</a:t>
            </a:r>
            <a:r>
              <a:rPr lang="en-GB" sz="1400">
                <a:solidFill>
                  <a:schemeClr val="tx1">
                    <a:lumMod val="75000"/>
                    <a:lumOff val="25000"/>
                  </a:schemeClr>
                </a:solidFill>
                <a:effectLst/>
                <a:highlight>
                  <a:srgbClr val="FFFFFF"/>
                </a:highlight>
                <a:latin typeface="Segoe UI Light"/>
                <a:cs typeface="Segoe UI Light"/>
              </a:rPr>
              <a:t> id lacinia libero, </a:t>
            </a:r>
            <a:r>
              <a:rPr lang="en-GB" sz="1400" err="1">
                <a:solidFill>
                  <a:schemeClr val="tx1">
                    <a:lumMod val="75000"/>
                    <a:lumOff val="25000"/>
                  </a:schemeClr>
                </a:solidFill>
                <a:effectLst/>
                <a:highlight>
                  <a:srgbClr val="FFFFFF"/>
                </a:highlight>
                <a:latin typeface="Segoe UI Light"/>
                <a:cs typeface="Segoe UI Light"/>
              </a:rPr>
              <a:t>nec</a:t>
            </a:r>
            <a:r>
              <a:rPr lang="en-GB" sz="1400">
                <a:solidFill>
                  <a:schemeClr val="tx1">
                    <a:lumMod val="75000"/>
                    <a:lumOff val="25000"/>
                  </a:schemeClr>
                </a:solidFill>
                <a:effectLst/>
                <a:highlight>
                  <a:srgbClr val="FFFFFF"/>
                </a:highlight>
                <a:latin typeface="Segoe UI Light"/>
                <a:cs typeface="Segoe UI Light"/>
              </a:rPr>
              <a:t> cursus </a:t>
            </a:r>
            <a:r>
              <a:rPr lang="en-GB" sz="1400" err="1">
                <a:solidFill>
                  <a:schemeClr val="tx1">
                    <a:lumMod val="75000"/>
                    <a:lumOff val="25000"/>
                  </a:schemeClr>
                </a:solidFill>
                <a:effectLst/>
                <a:highlight>
                  <a:srgbClr val="FFFFFF"/>
                </a:highlight>
                <a:latin typeface="Segoe UI Light"/>
                <a:cs typeface="Segoe UI Light"/>
              </a:rPr>
              <a:t>neque</a:t>
            </a:r>
            <a:r>
              <a:rPr lang="en-GB" sz="1400">
                <a:solidFill>
                  <a:schemeClr val="tx1">
                    <a:lumMod val="75000"/>
                    <a:lumOff val="25000"/>
                  </a:schemeClr>
                </a:solidFill>
                <a:effectLst/>
                <a:highlight>
                  <a:srgbClr val="FFFFFF"/>
                </a:highlight>
                <a:latin typeface="Segoe UI Light"/>
                <a:cs typeface="Segoe UI Light"/>
              </a:rPr>
              <a:t>. Donec lorem </a:t>
            </a:r>
            <a:r>
              <a:rPr lang="en-GB" sz="1400" err="1">
                <a:solidFill>
                  <a:schemeClr val="tx1">
                    <a:lumMod val="75000"/>
                    <a:lumOff val="25000"/>
                  </a:schemeClr>
                </a:solidFill>
                <a:effectLst/>
                <a:highlight>
                  <a:srgbClr val="FFFFFF"/>
                </a:highlight>
                <a:latin typeface="Segoe UI Light"/>
                <a:cs typeface="Segoe UI Light"/>
              </a:rPr>
              <a:t>nulla</a:t>
            </a:r>
            <a:r>
              <a:rPr lang="en-GB" sz="1400">
                <a:solidFill>
                  <a:schemeClr val="tx1">
                    <a:lumMod val="75000"/>
                    <a:lumOff val="25000"/>
                  </a:schemeClr>
                </a:solidFill>
                <a:effectLst/>
                <a:highlight>
                  <a:srgbClr val="FFFFFF"/>
                </a:highlight>
                <a:latin typeface="Segoe UI Light"/>
                <a:cs typeface="Segoe UI Light"/>
              </a:rPr>
              <a:t>, dictum </a:t>
            </a:r>
            <a:r>
              <a:rPr lang="en-GB" sz="1400" err="1">
                <a:solidFill>
                  <a:schemeClr val="tx1">
                    <a:lumMod val="75000"/>
                    <a:lumOff val="25000"/>
                  </a:schemeClr>
                </a:solidFill>
                <a:effectLst/>
                <a:highlight>
                  <a:srgbClr val="FFFFFF"/>
                </a:highlight>
                <a:latin typeface="Segoe UI Light"/>
                <a:cs typeface="Segoe UI Light"/>
              </a:rPr>
              <a:t>vel</a:t>
            </a:r>
            <a:r>
              <a:rPr lang="en-GB" sz="1400">
                <a:solidFill>
                  <a:schemeClr val="tx1">
                    <a:lumMod val="75000"/>
                    <a:lumOff val="25000"/>
                  </a:schemeClr>
                </a:solidFill>
                <a:effectLst/>
                <a:highlight>
                  <a:srgbClr val="FFFFFF"/>
                </a:highlight>
                <a:latin typeface="Segoe UI Light"/>
                <a:cs typeface="Segoe UI Light"/>
              </a:rPr>
              <a:t> </a:t>
            </a:r>
            <a:r>
              <a:rPr lang="en-GB" sz="1400" err="1">
                <a:solidFill>
                  <a:schemeClr val="tx1">
                    <a:lumMod val="75000"/>
                    <a:lumOff val="25000"/>
                  </a:schemeClr>
                </a:solidFill>
                <a:effectLst/>
                <a:highlight>
                  <a:srgbClr val="FFFFFF"/>
                </a:highlight>
                <a:latin typeface="Segoe UI Light"/>
                <a:cs typeface="Segoe UI Light"/>
              </a:rPr>
              <a:t>laoreet</a:t>
            </a:r>
            <a:r>
              <a:rPr lang="en-GB" sz="1400">
                <a:solidFill>
                  <a:schemeClr val="tx1">
                    <a:lumMod val="75000"/>
                    <a:lumOff val="25000"/>
                  </a:schemeClr>
                </a:solidFill>
                <a:effectLst/>
                <a:highlight>
                  <a:srgbClr val="FFFFFF"/>
                </a:highlight>
                <a:latin typeface="Segoe UI Light"/>
                <a:cs typeface="Segoe UI Light"/>
              </a:rPr>
              <a:t> </a:t>
            </a:r>
            <a:r>
              <a:rPr lang="en-GB" sz="1400" err="1">
                <a:solidFill>
                  <a:schemeClr val="tx1">
                    <a:lumMod val="75000"/>
                    <a:lumOff val="25000"/>
                  </a:schemeClr>
                </a:solidFill>
                <a:effectLst/>
                <a:highlight>
                  <a:srgbClr val="FFFFFF"/>
                </a:highlight>
                <a:latin typeface="Segoe UI Light"/>
                <a:cs typeface="Segoe UI Light"/>
              </a:rPr>
              <a:t>euismod</a:t>
            </a:r>
            <a:r>
              <a:rPr lang="en-GB" sz="1400">
                <a:solidFill>
                  <a:schemeClr val="tx1">
                    <a:lumMod val="75000"/>
                    <a:lumOff val="25000"/>
                  </a:schemeClr>
                </a:solidFill>
                <a:highlight>
                  <a:srgbClr val="FFFFFF"/>
                </a:highlight>
                <a:latin typeface="Segoe UI Light"/>
                <a:cs typeface="Segoe UI Light"/>
              </a:rPr>
              <a:t>.</a:t>
            </a:r>
            <a:endParaRPr lang="en-GB" sz="1400">
              <a:solidFill>
                <a:schemeClr val="tx1">
                  <a:lumMod val="75000"/>
                  <a:lumOff val="25000"/>
                </a:schemeClr>
              </a:solidFill>
              <a:effectLst/>
              <a:highlight>
                <a:srgbClr val="FFFFFF"/>
              </a:highlight>
              <a:latin typeface="Segoe UI Light"/>
              <a:cs typeface="Segoe UI Light"/>
            </a:endParaRPr>
          </a:p>
          <a:p>
            <a:pPr defTabSz="932742">
              <a:spcAft>
                <a:spcPts val="1000"/>
              </a:spcAft>
            </a:pPr>
            <a:r>
              <a:rPr lang="en-GB" sz="1400">
                <a:solidFill>
                  <a:schemeClr val="tx1">
                    <a:lumMod val="75000"/>
                    <a:lumOff val="25000"/>
                  </a:schemeClr>
                </a:solidFill>
                <a:effectLst/>
                <a:highlight>
                  <a:srgbClr val="FFFFFF"/>
                </a:highlight>
                <a:latin typeface="Segoe UI Light"/>
                <a:cs typeface="Segoe UI Light"/>
              </a:rPr>
              <a:t>Pulvinar id ligula. In </a:t>
            </a:r>
            <a:r>
              <a:rPr lang="en-GB" sz="1400" err="1">
                <a:solidFill>
                  <a:schemeClr val="tx1">
                    <a:lumMod val="75000"/>
                    <a:lumOff val="25000"/>
                  </a:schemeClr>
                </a:solidFill>
                <a:effectLst/>
                <a:highlight>
                  <a:srgbClr val="FFFFFF"/>
                </a:highlight>
                <a:latin typeface="Segoe UI Light"/>
                <a:cs typeface="Segoe UI Light"/>
              </a:rPr>
              <a:t>eget</a:t>
            </a:r>
            <a:r>
              <a:rPr lang="en-GB" sz="1400">
                <a:solidFill>
                  <a:schemeClr val="tx1">
                    <a:lumMod val="75000"/>
                    <a:lumOff val="25000"/>
                  </a:schemeClr>
                </a:solidFill>
                <a:effectLst/>
                <a:highlight>
                  <a:srgbClr val="FFFFFF"/>
                </a:highlight>
                <a:latin typeface="Segoe UI Light"/>
                <a:cs typeface="Segoe UI Light"/>
              </a:rPr>
              <a:t> </a:t>
            </a:r>
            <a:r>
              <a:rPr lang="en-GB" sz="1400" err="1">
                <a:solidFill>
                  <a:schemeClr val="tx1">
                    <a:lumMod val="75000"/>
                    <a:lumOff val="25000"/>
                  </a:schemeClr>
                </a:solidFill>
                <a:effectLst/>
                <a:highlight>
                  <a:srgbClr val="FFFFFF"/>
                </a:highlight>
                <a:latin typeface="Segoe UI Light"/>
                <a:cs typeface="Segoe UI Light"/>
              </a:rPr>
              <a:t>lobortis</a:t>
            </a:r>
            <a:r>
              <a:rPr lang="en-GB" sz="1400">
                <a:solidFill>
                  <a:schemeClr val="tx1">
                    <a:lumMod val="75000"/>
                    <a:lumOff val="25000"/>
                  </a:schemeClr>
                </a:solidFill>
                <a:effectLst/>
                <a:highlight>
                  <a:srgbClr val="FFFFFF"/>
                </a:highlight>
                <a:latin typeface="Segoe UI Light"/>
                <a:cs typeface="Segoe UI Light"/>
              </a:rPr>
              <a:t> </a:t>
            </a:r>
            <a:r>
              <a:rPr lang="en-GB" sz="1400" err="1">
                <a:solidFill>
                  <a:schemeClr val="tx1">
                    <a:lumMod val="75000"/>
                    <a:lumOff val="25000"/>
                  </a:schemeClr>
                </a:solidFill>
                <a:effectLst/>
                <a:highlight>
                  <a:srgbClr val="FFFFFF"/>
                </a:highlight>
                <a:latin typeface="Segoe UI Light"/>
                <a:cs typeface="Segoe UI Light"/>
              </a:rPr>
              <a:t>leo</a:t>
            </a:r>
            <a:r>
              <a:rPr lang="en-GB" sz="1400">
                <a:solidFill>
                  <a:schemeClr val="tx1">
                    <a:lumMod val="75000"/>
                    <a:lumOff val="25000"/>
                  </a:schemeClr>
                </a:solidFill>
                <a:effectLst/>
                <a:highlight>
                  <a:srgbClr val="FFFFFF"/>
                </a:highlight>
                <a:latin typeface="Segoe UI Light"/>
                <a:cs typeface="Segoe UI Light"/>
              </a:rPr>
              <a:t>. Maecenas </a:t>
            </a:r>
            <a:r>
              <a:rPr lang="en-GB" sz="1400" err="1">
                <a:solidFill>
                  <a:schemeClr val="tx1">
                    <a:lumMod val="75000"/>
                    <a:lumOff val="25000"/>
                  </a:schemeClr>
                </a:solidFill>
                <a:effectLst/>
                <a:highlight>
                  <a:srgbClr val="FFFFFF"/>
                </a:highlight>
                <a:latin typeface="Segoe UI Light"/>
                <a:cs typeface="Segoe UI Light"/>
              </a:rPr>
              <a:t>nec</a:t>
            </a:r>
            <a:r>
              <a:rPr lang="en-GB" sz="1400">
                <a:solidFill>
                  <a:schemeClr val="tx1">
                    <a:lumMod val="75000"/>
                    <a:lumOff val="25000"/>
                  </a:schemeClr>
                </a:solidFill>
                <a:effectLst/>
                <a:highlight>
                  <a:srgbClr val="FFFFFF"/>
                </a:highlight>
                <a:latin typeface="Segoe UI Light"/>
                <a:cs typeface="Segoe UI Light"/>
              </a:rPr>
              <a:t> libero </a:t>
            </a:r>
            <a:r>
              <a:rPr lang="en-GB" sz="1400" err="1">
                <a:solidFill>
                  <a:schemeClr val="tx1">
                    <a:lumMod val="75000"/>
                    <a:lumOff val="25000"/>
                  </a:schemeClr>
                </a:solidFill>
                <a:effectLst/>
                <a:highlight>
                  <a:srgbClr val="FFFFFF"/>
                </a:highlight>
                <a:latin typeface="Segoe UI Light"/>
                <a:cs typeface="Segoe UI Light"/>
              </a:rPr>
              <a:t>sed</a:t>
            </a:r>
            <a:r>
              <a:rPr lang="en-GB" sz="1400">
                <a:solidFill>
                  <a:schemeClr val="tx1">
                    <a:lumMod val="75000"/>
                    <a:lumOff val="25000"/>
                  </a:schemeClr>
                </a:solidFill>
                <a:effectLst/>
                <a:highlight>
                  <a:srgbClr val="FFFFFF"/>
                </a:highlight>
                <a:latin typeface="Segoe UI Light"/>
                <a:cs typeface="Segoe UI Light"/>
              </a:rPr>
              <a:t> </a:t>
            </a:r>
            <a:r>
              <a:rPr lang="en-GB" sz="1400" err="1">
                <a:solidFill>
                  <a:schemeClr val="tx1">
                    <a:lumMod val="75000"/>
                    <a:lumOff val="25000"/>
                  </a:schemeClr>
                </a:solidFill>
                <a:effectLst/>
                <a:highlight>
                  <a:srgbClr val="FFFFFF"/>
                </a:highlight>
                <a:latin typeface="Segoe UI Light"/>
                <a:cs typeface="Segoe UI Light"/>
              </a:rPr>
              <a:t>mauris</a:t>
            </a:r>
            <a:r>
              <a:rPr lang="en-GB" sz="1400">
                <a:solidFill>
                  <a:schemeClr val="tx1">
                    <a:lumMod val="75000"/>
                    <a:lumOff val="25000"/>
                  </a:schemeClr>
                </a:solidFill>
                <a:effectLst/>
                <a:highlight>
                  <a:srgbClr val="FFFFFF"/>
                </a:highlight>
                <a:latin typeface="Segoe UI Light"/>
                <a:cs typeface="Segoe UI Light"/>
              </a:rPr>
              <a:t> </a:t>
            </a:r>
            <a:r>
              <a:rPr lang="en-GB" sz="1400" err="1">
                <a:solidFill>
                  <a:schemeClr val="tx1">
                    <a:lumMod val="75000"/>
                    <a:lumOff val="25000"/>
                  </a:schemeClr>
                </a:solidFill>
                <a:effectLst/>
                <a:highlight>
                  <a:srgbClr val="FFFFFF"/>
                </a:highlight>
                <a:latin typeface="Segoe UI Light"/>
                <a:cs typeface="Segoe UI Light"/>
              </a:rPr>
              <a:t>elementum</a:t>
            </a:r>
            <a:r>
              <a:rPr lang="en-GB" sz="1400">
                <a:solidFill>
                  <a:schemeClr val="tx1">
                    <a:lumMod val="75000"/>
                    <a:lumOff val="25000"/>
                  </a:schemeClr>
                </a:solidFill>
                <a:effectLst/>
                <a:highlight>
                  <a:srgbClr val="FFFFFF"/>
                </a:highlight>
                <a:latin typeface="Segoe UI Light"/>
                <a:cs typeface="Segoe UI Light"/>
              </a:rPr>
              <a:t> </a:t>
            </a:r>
            <a:r>
              <a:rPr lang="en-GB" sz="1400" err="1">
                <a:solidFill>
                  <a:schemeClr val="tx1">
                    <a:lumMod val="75000"/>
                    <a:lumOff val="25000"/>
                  </a:schemeClr>
                </a:solidFill>
                <a:effectLst/>
                <a:highlight>
                  <a:srgbClr val="FFFFFF"/>
                </a:highlight>
                <a:latin typeface="Segoe UI Light"/>
                <a:cs typeface="Segoe UI Light"/>
              </a:rPr>
              <a:t>commodo</a:t>
            </a:r>
            <a:r>
              <a:rPr lang="en-GB" sz="1400">
                <a:solidFill>
                  <a:schemeClr val="tx1">
                    <a:lumMod val="75000"/>
                    <a:lumOff val="25000"/>
                  </a:schemeClr>
                </a:solidFill>
                <a:effectLst/>
                <a:highlight>
                  <a:srgbClr val="FFFFFF"/>
                </a:highlight>
                <a:latin typeface="Segoe UI Light"/>
                <a:cs typeface="Segoe UI Light"/>
              </a:rPr>
              <a:t> </a:t>
            </a:r>
            <a:r>
              <a:rPr lang="en-GB" sz="1400" err="1">
                <a:solidFill>
                  <a:schemeClr val="tx1">
                    <a:lumMod val="75000"/>
                    <a:lumOff val="25000"/>
                  </a:schemeClr>
                </a:solidFill>
                <a:effectLst/>
                <a:highlight>
                  <a:srgbClr val="FFFFFF"/>
                </a:highlight>
                <a:latin typeface="Segoe UI Light"/>
                <a:cs typeface="Segoe UI Light"/>
              </a:rPr>
              <a:t>eu</a:t>
            </a:r>
            <a:r>
              <a:rPr lang="en-GB" sz="1400">
                <a:solidFill>
                  <a:schemeClr val="tx1">
                    <a:lumMod val="75000"/>
                    <a:lumOff val="25000"/>
                  </a:schemeClr>
                </a:solidFill>
                <a:effectLst/>
                <a:highlight>
                  <a:srgbClr val="FFFFFF"/>
                </a:highlight>
                <a:latin typeface="Segoe UI Light"/>
                <a:cs typeface="Segoe UI Light"/>
              </a:rPr>
              <a:t> </a:t>
            </a:r>
            <a:r>
              <a:rPr lang="en-GB" sz="1400" err="1">
                <a:solidFill>
                  <a:schemeClr val="tx1">
                    <a:lumMod val="75000"/>
                    <a:lumOff val="25000"/>
                  </a:schemeClr>
                </a:solidFill>
                <a:effectLst/>
                <a:highlight>
                  <a:srgbClr val="FFFFFF"/>
                </a:highlight>
                <a:latin typeface="Segoe UI Light"/>
                <a:cs typeface="Segoe UI Light"/>
              </a:rPr>
              <a:t>finibus</a:t>
            </a:r>
            <a:r>
              <a:rPr lang="en-GB" sz="1400">
                <a:solidFill>
                  <a:schemeClr val="tx1">
                    <a:lumMod val="75000"/>
                    <a:lumOff val="25000"/>
                  </a:schemeClr>
                </a:solidFill>
                <a:effectLst/>
                <a:highlight>
                  <a:srgbClr val="FFFFFF"/>
                </a:highlight>
                <a:latin typeface="Segoe UI Light"/>
                <a:cs typeface="Segoe UI Light"/>
              </a:rPr>
              <a:t> </a:t>
            </a:r>
            <a:r>
              <a:rPr lang="en-GB" sz="1400" err="1">
                <a:solidFill>
                  <a:schemeClr val="tx1">
                    <a:lumMod val="75000"/>
                    <a:lumOff val="25000"/>
                  </a:schemeClr>
                </a:solidFill>
                <a:effectLst/>
                <a:highlight>
                  <a:srgbClr val="FFFFFF"/>
                </a:highlight>
                <a:latin typeface="Segoe UI Light"/>
                <a:cs typeface="Segoe UI Light"/>
              </a:rPr>
              <a:t>nunc</a:t>
            </a:r>
            <a:r>
              <a:rPr lang="en-GB" sz="1400">
                <a:solidFill>
                  <a:schemeClr val="tx1">
                    <a:lumMod val="75000"/>
                    <a:lumOff val="25000"/>
                  </a:schemeClr>
                </a:solidFill>
                <a:effectLst/>
                <a:highlight>
                  <a:srgbClr val="FFFFFF"/>
                </a:highlight>
                <a:latin typeface="Segoe UI Light"/>
                <a:cs typeface="Segoe UI Light"/>
              </a:rPr>
              <a:t>. Donec </a:t>
            </a:r>
            <a:r>
              <a:rPr lang="en-GB" sz="1400" err="1">
                <a:solidFill>
                  <a:schemeClr val="tx1">
                    <a:lumMod val="75000"/>
                    <a:lumOff val="25000"/>
                  </a:schemeClr>
                </a:solidFill>
                <a:effectLst/>
                <a:highlight>
                  <a:srgbClr val="FFFFFF"/>
                </a:highlight>
                <a:latin typeface="Segoe UI Light"/>
                <a:cs typeface="Segoe UI Light"/>
              </a:rPr>
              <a:t>varius</a:t>
            </a:r>
            <a:r>
              <a:rPr lang="en-GB" sz="1400">
                <a:solidFill>
                  <a:schemeClr val="tx1">
                    <a:lumMod val="75000"/>
                    <a:lumOff val="25000"/>
                  </a:schemeClr>
                </a:solidFill>
                <a:effectLst/>
                <a:highlight>
                  <a:srgbClr val="FFFFFF"/>
                </a:highlight>
                <a:latin typeface="Segoe UI Light"/>
                <a:cs typeface="Segoe UI Light"/>
              </a:rPr>
              <a:t> </a:t>
            </a:r>
            <a:r>
              <a:rPr lang="en-GB" sz="1400" err="1">
                <a:solidFill>
                  <a:schemeClr val="tx1">
                    <a:lumMod val="75000"/>
                    <a:lumOff val="25000"/>
                  </a:schemeClr>
                </a:solidFill>
                <a:effectLst/>
                <a:highlight>
                  <a:srgbClr val="FFFFFF"/>
                </a:highlight>
                <a:latin typeface="Segoe UI Light"/>
                <a:cs typeface="Segoe UI Light"/>
              </a:rPr>
              <a:t>mauris</a:t>
            </a:r>
            <a:r>
              <a:rPr lang="en-GB" sz="1400">
                <a:solidFill>
                  <a:schemeClr val="tx1">
                    <a:lumMod val="75000"/>
                    <a:lumOff val="25000"/>
                  </a:schemeClr>
                </a:solidFill>
                <a:effectLst/>
                <a:highlight>
                  <a:srgbClr val="FFFFFF"/>
                </a:highlight>
                <a:latin typeface="Segoe UI Light"/>
                <a:cs typeface="Segoe UI Light"/>
              </a:rPr>
              <a:t> </a:t>
            </a:r>
            <a:r>
              <a:rPr lang="en-GB" sz="1400" err="1">
                <a:solidFill>
                  <a:schemeClr val="tx1">
                    <a:lumMod val="75000"/>
                    <a:lumOff val="25000"/>
                  </a:schemeClr>
                </a:solidFill>
                <a:effectLst/>
                <a:highlight>
                  <a:srgbClr val="FFFFFF"/>
                </a:highlight>
                <a:latin typeface="Segoe UI Light"/>
                <a:cs typeface="Segoe UI Light"/>
              </a:rPr>
              <a:t>finibus</a:t>
            </a:r>
            <a:r>
              <a:rPr lang="en-GB" sz="1400">
                <a:solidFill>
                  <a:schemeClr val="tx1">
                    <a:lumMod val="75000"/>
                    <a:lumOff val="25000"/>
                  </a:schemeClr>
                </a:solidFill>
                <a:effectLst/>
                <a:highlight>
                  <a:srgbClr val="FFFFFF"/>
                </a:highlight>
                <a:latin typeface="Segoe UI Light"/>
                <a:cs typeface="Segoe UI Light"/>
              </a:rPr>
              <a:t> </a:t>
            </a:r>
            <a:r>
              <a:rPr lang="en-GB" sz="1400" err="1">
                <a:solidFill>
                  <a:schemeClr val="tx1">
                    <a:lumMod val="75000"/>
                    <a:lumOff val="25000"/>
                  </a:schemeClr>
                </a:solidFill>
                <a:effectLst/>
                <a:highlight>
                  <a:srgbClr val="FFFFFF"/>
                </a:highlight>
                <a:latin typeface="Segoe UI Light"/>
                <a:cs typeface="Segoe UI Light"/>
              </a:rPr>
              <a:t>turpis</a:t>
            </a:r>
            <a:r>
              <a:rPr lang="en-GB" sz="1400">
                <a:solidFill>
                  <a:schemeClr val="tx1">
                    <a:lumMod val="75000"/>
                    <a:lumOff val="25000"/>
                  </a:schemeClr>
                </a:solidFill>
                <a:effectLst/>
                <a:highlight>
                  <a:srgbClr val="FFFFFF"/>
                </a:highlight>
                <a:latin typeface="Segoe UI Light"/>
                <a:cs typeface="Segoe UI Light"/>
              </a:rPr>
              <a:t> </a:t>
            </a:r>
            <a:r>
              <a:rPr lang="en-GB" sz="1400" err="1">
                <a:solidFill>
                  <a:schemeClr val="tx1">
                    <a:lumMod val="75000"/>
                    <a:lumOff val="25000"/>
                  </a:schemeClr>
                </a:solidFill>
                <a:effectLst/>
                <a:highlight>
                  <a:srgbClr val="FFFFFF"/>
                </a:highlight>
                <a:latin typeface="Segoe UI Light"/>
                <a:cs typeface="Segoe UI Light"/>
              </a:rPr>
              <a:t>mattis</a:t>
            </a:r>
            <a:r>
              <a:rPr lang="en-GB" sz="1400">
                <a:solidFill>
                  <a:schemeClr val="tx1">
                    <a:lumMod val="75000"/>
                    <a:lumOff val="25000"/>
                  </a:schemeClr>
                </a:solidFill>
                <a:effectLst/>
                <a:highlight>
                  <a:srgbClr val="FFFFFF"/>
                </a:highlight>
                <a:latin typeface="Segoe UI Light"/>
                <a:cs typeface="Segoe UI Light"/>
              </a:rPr>
              <a:t>, vitae </a:t>
            </a:r>
            <a:r>
              <a:rPr lang="en-GB" sz="1400" err="1">
                <a:solidFill>
                  <a:schemeClr val="tx1">
                    <a:lumMod val="75000"/>
                    <a:lumOff val="25000"/>
                  </a:schemeClr>
                </a:solidFill>
                <a:effectLst/>
                <a:highlight>
                  <a:srgbClr val="FFFFFF"/>
                </a:highlight>
                <a:latin typeface="Segoe UI Light"/>
                <a:cs typeface="Segoe UI Light"/>
              </a:rPr>
              <a:t>venenatis</a:t>
            </a:r>
            <a:r>
              <a:rPr lang="en-GB" sz="1400">
                <a:solidFill>
                  <a:schemeClr val="tx1">
                    <a:lumMod val="75000"/>
                    <a:lumOff val="25000"/>
                  </a:schemeClr>
                </a:solidFill>
                <a:effectLst/>
                <a:highlight>
                  <a:srgbClr val="FFFFFF"/>
                </a:highlight>
                <a:latin typeface="Segoe UI Light"/>
                <a:cs typeface="Segoe UI Light"/>
              </a:rPr>
              <a:t> ante fermentum. </a:t>
            </a:r>
            <a:r>
              <a:rPr lang="en-GB" sz="1400" err="1">
                <a:solidFill>
                  <a:schemeClr val="tx1">
                    <a:lumMod val="75000"/>
                    <a:lumOff val="25000"/>
                  </a:schemeClr>
                </a:solidFill>
                <a:effectLst/>
                <a:highlight>
                  <a:srgbClr val="FFFFFF"/>
                </a:highlight>
                <a:latin typeface="Segoe UI Light"/>
                <a:cs typeface="Segoe UI Light"/>
              </a:rPr>
              <a:t>Praesent</a:t>
            </a:r>
            <a:r>
              <a:rPr lang="en-GB" sz="1400">
                <a:solidFill>
                  <a:schemeClr val="tx1">
                    <a:lumMod val="75000"/>
                    <a:lumOff val="25000"/>
                  </a:schemeClr>
                </a:solidFill>
                <a:effectLst/>
                <a:highlight>
                  <a:srgbClr val="FFFFFF"/>
                </a:highlight>
                <a:latin typeface="Segoe UI Light"/>
                <a:cs typeface="Segoe UI Light"/>
              </a:rPr>
              <a:t> in </a:t>
            </a:r>
            <a:r>
              <a:rPr lang="en-GB" sz="1400" err="1">
                <a:solidFill>
                  <a:schemeClr val="tx1">
                    <a:lumMod val="75000"/>
                    <a:lumOff val="25000"/>
                  </a:schemeClr>
                </a:solidFill>
                <a:effectLst/>
                <a:highlight>
                  <a:srgbClr val="FFFFFF"/>
                </a:highlight>
                <a:latin typeface="Segoe UI Light"/>
                <a:cs typeface="Segoe UI Light"/>
              </a:rPr>
              <a:t>tempor</a:t>
            </a:r>
            <a:r>
              <a:rPr lang="en-GB" sz="1400">
                <a:solidFill>
                  <a:schemeClr val="tx1">
                    <a:lumMod val="75000"/>
                    <a:lumOff val="25000"/>
                  </a:schemeClr>
                </a:solidFill>
                <a:effectLst/>
                <a:highlight>
                  <a:srgbClr val="FFFFFF"/>
                </a:highlight>
                <a:latin typeface="Segoe UI Light"/>
                <a:cs typeface="Segoe UI Light"/>
              </a:rPr>
              <a:t> </a:t>
            </a:r>
            <a:r>
              <a:rPr lang="en-GB" sz="1400" err="1">
                <a:solidFill>
                  <a:schemeClr val="tx1">
                    <a:lumMod val="75000"/>
                    <a:lumOff val="25000"/>
                  </a:schemeClr>
                </a:solidFill>
                <a:effectLst/>
                <a:highlight>
                  <a:srgbClr val="FFFFFF"/>
                </a:highlight>
                <a:latin typeface="Segoe UI Light"/>
                <a:cs typeface="Segoe UI Light"/>
              </a:rPr>
              <a:t>odio</a:t>
            </a:r>
            <a:r>
              <a:rPr lang="en-GB" sz="1400">
                <a:solidFill>
                  <a:schemeClr val="tx1">
                    <a:lumMod val="75000"/>
                    <a:lumOff val="25000"/>
                  </a:schemeClr>
                </a:solidFill>
                <a:effectLst/>
                <a:highlight>
                  <a:srgbClr val="FFFFFF"/>
                </a:highlight>
                <a:latin typeface="Segoe UI Light"/>
                <a:cs typeface="Segoe UI Light"/>
              </a:rPr>
              <a:t>. Maecenas </a:t>
            </a:r>
            <a:r>
              <a:rPr lang="en-GB" sz="1400" err="1">
                <a:solidFill>
                  <a:schemeClr val="tx1">
                    <a:lumMod val="75000"/>
                    <a:lumOff val="25000"/>
                  </a:schemeClr>
                </a:solidFill>
                <a:effectLst/>
                <a:highlight>
                  <a:srgbClr val="FFFFFF"/>
                </a:highlight>
                <a:latin typeface="Segoe UI Light"/>
                <a:cs typeface="Segoe UI Light"/>
              </a:rPr>
              <a:t>tincidunt</a:t>
            </a:r>
            <a:r>
              <a:rPr lang="en-GB" sz="1400">
                <a:solidFill>
                  <a:schemeClr val="tx1">
                    <a:lumMod val="75000"/>
                    <a:lumOff val="25000"/>
                  </a:schemeClr>
                </a:solidFill>
                <a:effectLst/>
                <a:highlight>
                  <a:srgbClr val="FFFFFF"/>
                </a:highlight>
                <a:latin typeface="Segoe UI Light"/>
                <a:cs typeface="Segoe UI Light"/>
              </a:rPr>
              <a:t> </a:t>
            </a:r>
            <a:r>
              <a:rPr lang="en-GB" sz="1400" err="1">
                <a:solidFill>
                  <a:schemeClr val="tx1">
                    <a:lumMod val="75000"/>
                    <a:lumOff val="25000"/>
                  </a:schemeClr>
                </a:solidFill>
                <a:effectLst/>
                <a:highlight>
                  <a:srgbClr val="FFFFFF"/>
                </a:highlight>
                <a:latin typeface="Segoe UI Light"/>
                <a:cs typeface="Segoe UI Light"/>
              </a:rPr>
              <a:t>varius</a:t>
            </a:r>
            <a:r>
              <a:rPr lang="en-GB" sz="1400">
                <a:solidFill>
                  <a:schemeClr val="tx1">
                    <a:lumMod val="75000"/>
                    <a:lumOff val="25000"/>
                  </a:schemeClr>
                </a:solidFill>
                <a:effectLst/>
                <a:highlight>
                  <a:srgbClr val="FFFFFF"/>
                </a:highlight>
                <a:latin typeface="Segoe UI Light"/>
                <a:cs typeface="Segoe UI Light"/>
              </a:rPr>
              <a:t> </a:t>
            </a:r>
            <a:r>
              <a:rPr lang="en-GB" sz="1400" err="1">
                <a:solidFill>
                  <a:schemeClr val="tx1">
                    <a:lumMod val="75000"/>
                    <a:lumOff val="25000"/>
                  </a:schemeClr>
                </a:solidFill>
                <a:effectLst/>
                <a:highlight>
                  <a:srgbClr val="FFFFFF"/>
                </a:highlight>
                <a:latin typeface="Segoe UI Light"/>
                <a:cs typeface="Segoe UI Light"/>
              </a:rPr>
              <a:t>erat</a:t>
            </a:r>
            <a:r>
              <a:rPr lang="en-GB" sz="1400">
                <a:solidFill>
                  <a:schemeClr val="tx1">
                    <a:lumMod val="75000"/>
                    <a:lumOff val="25000"/>
                  </a:schemeClr>
                </a:solidFill>
                <a:effectLst/>
                <a:highlight>
                  <a:srgbClr val="FFFFFF"/>
                </a:highlight>
                <a:latin typeface="Segoe UI Light"/>
                <a:cs typeface="Segoe UI Light"/>
              </a:rPr>
              <a:t> id auctor. </a:t>
            </a:r>
            <a:r>
              <a:rPr lang="en-GB" sz="1400" err="1">
                <a:solidFill>
                  <a:schemeClr val="tx1">
                    <a:lumMod val="75000"/>
                    <a:lumOff val="25000"/>
                  </a:schemeClr>
                </a:solidFill>
                <a:effectLst/>
                <a:highlight>
                  <a:srgbClr val="FFFFFF"/>
                </a:highlight>
                <a:latin typeface="Segoe UI Light"/>
                <a:cs typeface="Segoe UI Light"/>
              </a:rPr>
              <a:t>Mauris</a:t>
            </a:r>
            <a:r>
              <a:rPr lang="en-GB" sz="1400">
                <a:solidFill>
                  <a:schemeClr val="tx1">
                    <a:lumMod val="75000"/>
                    <a:lumOff val="25000"/>
                  </a:schemeClr>
                </a:solidFill>
                <a:effectLst/>
                <a:highlight>
                  <a:srgbClr val="FFFFFF"/>
                </a:highlight>
                <a:latin typeface="Segoe UI Light"/>
                <a:cs typeface="Segoe UI Light"/>
              </a:rPr>
              <a:t> </a:t>
            </a:r>
            <a:r>
              <a:rPr lang="en-GB" sz="1400" err="1">
                <a:solidFill>
                  <a:schemeClr val="tx1">
                    <a:lumMod val="75000"/>
                    <a:lumOff val="25000"/>
                  </a:schemeClr>
                </a:solidFill>
                <a:effectLst/>
                <a:highlight>
                  <a:srgbClr val="FFFFFF"/>
                </a:highlight>
                <a:latin typeface="Segoe UI Light"/>
                <a:cs typeface="Segoe UI Light"/>
              </a:rPr>
              <a:t>consequat</a:t>
            </a:r>
            <a:r>
              <a:rPr lang="en-GB" sz="1400">
                <a:solidFill>
                  <a:schemeClr val="tx1">
                    <a:lumMod val="75000"/>
                    <a:lumOff val="25000"/>
                  </a:schemeClr>
                </a:solidFill>
                <a:effectLst/>
                <a:highlight>
                  <a:srgbClr val="FFFFFF"/>
                </a:highlight>
                <a:latin typeface="Segoe UI Light"/>
                <a:cs typeface="Segoe UI Light"/>
              </a:rPr>
              <a:t> a </a:t>
            </a:r>
            <a:r>
              <a:rPr lang="en-GB" sz="1400" err="1">
                <a:solidFill>
                  <a:schemeClr val="tx1">
                    <a:lumMod val="75000"/>
                    <a:lumOff val="25000"/>
                  </a:schemeClr>
                </a:solidFill>
                <a:effectLst/>
                <a:highlight>
                  <a:srgbClr val="FFFFFF"/>
                </a:highlight>
                <a:latin typeface="Segoe UI Light"/>
                <a:cs typeface="Segoe UI Light"/>
              </a:rPr>
              <a:t>tortor</a:t>
            </a:r>
            <a:r>
              <a:rPr lang="en-GB" sz="1400">
                <a:solidFill>
                  <a:schemeClr val="tx1">
                    <a:lumMod val="75000"/>
                    <a:lumOff val="25000"/>
                  </a:schemeClr>
                </a:solidFill>
                <a:effectLst/>
                <a:highlight>
                  <a:srgbClr val="FFFFFF"/>
                </a:highlight>
                <a:latin typeface="Segoe UI Light"/>
                <a:cs typeface="Segoe UI Light"/>
              </a:rPr>
              <a:t> </a:t>
            </a:r>
            <a:r>
              <a:rPr lang="en-GB" sz="1400" err="1">
                <a:solidFill>
                  <a:schemeClr val="tx1">
                    <a:lumMod val="75000"/>
                    <a:lumOff val="25000"/>
                  </a:schemeClr>
                </a:solidFill>
                <a:effectLst/>
                <a:highlight>
                  <a:srgbClr val="FFFFFF"/>
                </a:highlight>
                <a:latin typeface="Segoe UI Light"/>
                <a:cs typeface="Segoe UI Light"/>
              </a:rPr>
              <a:t>eu</a:t>
            </a:r>
            <a:r>
              <a:rPr lang="en-GB" sz="1400">
                <a:solidFill>
                  <a:schemeClr val="tx1">
                    <a:lumMod val="75000"/>
                    <a:lumOff val="25000"/>
                  </a:schemeClr>
                </a:solidFill>
                <a:effectLst/>
                <a:highlight>
                  <a:srgbClr val="FFFFFF"/>
                </a:highlight>
                <a:latin typeface="Segoe UI Light"/>
                <a:cs typeface="Segoe UI Light"/>
              </a:rPr>
              <a:t> convallis.</a:t>
            </a:r>
            <a:endParaRPr lang="en-US" sz="1400">
              <a:ln w="3175">
                <a:noFill/>
              </a:ln>
              <a:solidFill>
                <a:schemeClr val="tx1">
                  <a:lumMod val="75000"/>
                  <a:lumOff val="25000"/>
                </a:schemeClr>
              </a:solidFill>
              <a:latin typeface="Segoe UI Light"/>
              <a:cs typeface="Segoe UI Light"/>
            </a:endParaRPr>
          </a:p>
        </p:txBody>
      </p:sp>
      <p:sp>
        <p:nvSpPr>
          <p:cNvPr id="3" name="TextBox 2">
            <a:extLst>
              <a:ext uri="{FF2B5EF4-FFF2-40B4-BE49-F238E27FC236}">
                <a16:creationId xmlns:a16="http://schemas.microsoft.com/office/drawing/2014/main" id="{F7A2481D-8BC5-9868-0699-C4351568156E}"/>
              </a:ext>
            </a:extLst>
          </p:cNvPr>
          <p:cNvSpPr txBox="1"/>
          <p:nvPr/>
        </p:nvSpPr>
        <p:spPr>
          <a:xfrm>
            <a:off x="552300" y="888734"/>
            <a:ext cx="10801499" cy="553998"/>
          </a:xfrm>
          <a:prstGeom prst="rect">
            <a:avLst/>
          </a:prstGeom>
          <a:noFill/>
        </p:spPr>
        <p:txBody>
          <a:bodyPr wrap="square" lIns="0" tIns="0" rIns="0" bIns="0" rtlCol="0">
            <a:spAutoFit/>
          </a:bodyPr>
          <a:lstStyle/>
          <a:p>
            <a:pPr algn="l" defTabSz="932742">
              <a:lnSpc>
                <a:spcPct val="100000"/>
              </a:lnSpc>
            </a:pPr>
            <a:r>
              <a:rPr lang="en-GB" sz="3600">
                <a:solidFill>
                  <a:schemeClr val="tx1">
                    <a:lumMod val="75000"/>
                    <a:lumOff val="25000"/>
                  </a:schemeClr>
                </a:solidFill>
                <a:latin typeface="+mj-lt"/>
                <a:cs typeface="Segoe UI Light" panose="020B0502040204020203" pitchFamily="34" charset="0"/>
              </a:rPr>
              <a:t>Title Goes Here</a:t>
            </a:r>
            <a:endParaRPr lang="en-US" sz="3600">
              <a:ln w="3175">
                <a:noFill/>
              </a:ln>
              <a:solidFill>
                <a:schemeClr val="tx1">
                  <a:lumMod val="75000"/>
                  <a:lumOff val="25000"/>
                </a:schemeClr>
              </a:solidFill>
              <a:latin typeface="+mj-lt"/>
              <a:cs typeface="Segoe UI Light" panose="020B0502040204020203" pitchFamily="34" charset="0"/>
            </a:endParaRPr>
          </a:p>
        </p:txBody>
      </p:sp>
      <p:pic>
        <p:nvPicPr>
          <p:cNvPr id="9" name="Picture 8" descr="Windows | Intel Logo">
            <a:extLst>
              <a:ext uri="{FF2B5EF4-FFF2-40B4-BE49-F238E27FC236}">
                <a16:creationId xmlns:a16="http://schemas.microsoft.com/office/drawing/2014/main" id="{0AC27E9D-B95E-B476-1F7C-0AC1DBF96D51}"/>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252311" y="164565"/>
            <a:ext cx="2152251" cy="504317"/>
          </a:xfrm>
          <a:prstGeom prst="rect">
            <a:avLst/>
          </a:prstGeom>
          <a:ln>
            <a:noFill/>
          </a:ln>
        </p:spPr>
      </p:pic>
    </p:spTree>
    <p:extLst>
      <p:ext uri="{BB962C8B-B14F-4D97-AF65-F5344CB8AC3E}">
        <p14:creationId xmlns:p14="http://schemas.microsoft.com/office/powerpoint/2010/main" val="5346950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9">
            <a:extLst>
              <a:ext uri="{FF2B5EF4-FFF2-40B4-BE49-F238E27FC236}">
                <a16:creationId xmlns:a16="http://schemas.microsoft.com/office/drawing/2014/main" id="{36C4875D-52B0-E8EE-180E-B7E5A2C6C69F}"/>
              </a:ext>
            </a:extLst>
          </p:cNvPr>
          <p:cNvSpPr/>
          <p:nvPr/>
        </p:nvSpPr>
        <p:spPr>
          <a:xfrm>
            <a:off x="0" y="1652451"/>
            <a:ext cx="12192000" cy="5204852"/>
          </a:xfrm>
          <a:prstGeom prst="rect">
            <a:avLst/>
          </a:prstGeom>
          <a:solidFill>
            <a:srgbClr val="F2F2F2"/>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endParaRPr lang="en-US" baseline="-25000"/>
          </a:p>
        </p:txBody>
      </p:sp>
      <p:sp>
        <p:nvSpPr>
          <p:cNvPr id="3" name="TextBox 2">
            <a:extLst>
              <a:ext uri="{FF2B5EF4-FFF2-40B4-BE49-F238E27FC236}">
                <a16:creationId xmlns:a16="http://schemas.microsoft.com/office/drawing/2014/main" id="{D759D66E-0A8A-BD41-42C8-0BEC1BFBA7D9}"/>
              </a:ext>
            </a:extLst>
          </p:cNvPr>
          <p:cNvSpPr txBox="1"/>
          <p:nvPr/>
        </p:nvSpPr>
        <p:spPr>
          <a:xfrm>
            <a:off x="552300" y="888734"/>
            <a:ext cx="10801499" cy="553998"/>
          </a:xfrm>
          <a:prstGeom prst="rect">
            <a:avLst/>
          </a:prstGeom>
          <a:noFill/>
        </p:spPr>
        <p:txBody>
          <a:bodyPr wrap="square" lIns="0" tIns="0" rIns="0" bIns="0" rtlCol="0">
            <a:spAutoFit/>
          </a:bodyPr>
          <a:lstStyle/>
          <a:p>
            <a:pPr algn="l" defTabSz="932742">
              <a:lnSpc>
                <a:spcPct val="100000"/>
              </a:lnSpc>
            </a:pPr>
            <a:r>
              <a:rPr lang="en-GB" sz="3600">
                <a:solidFill>
                  <a:schemeClr val="tx1">
                    <a:lumMod val="75000"/>
                    <a:lumOff val="25000"/>
                  </a:schemeClr>
                </a:solidFill>
                <a:latin typeface="Segoe UI Light" panose="020B0502040204020203" pitchFamily="34" charset="0"/>
                <a:cs typeface="Segoe UI Light" panose="020B0502040204020203" pitchFamily="34" charset="0"/>
              </a:rPr>
              <a:t>Technical Specifications: Lorem Ipsum </a:t>
            </a:r>
            <a:endParaRPr lang="en-US" sz="3600">
              <a:ln w="3175">
                <a:noFill/>
              </a:ln>
              <a:solidFill>
                <a:schemeClr val="tx1">
                  <a:lumMod val="75000"/>
                  <a:lumOff val="25000"/>
                </a:schemeClr>
              </a:solidFill>
              <a:latin typeface="Segoe UI Light" panose="020B0502040204020203" pitchFamily="34" charset="0"/>
              <a:cs typeface="Segoe UI Light" panose="020B0502040204020203" pitchFamily="34" charset="0"/>
            </a:endParaRPr>
          </a:p>
        </p:txBody>
      </p:sp>
      <p:graphicFrame>
        <p:nvGraphicFramePr>
          <p:cNvPr id="4" name="Table 3">
            <a:extLst>
              <a:ext uri="{FF2B5EF4-FFF2-40B4-BE49-F238E27FC236}">
                <a16:creationId xmlns:a16="http://schemas.microsoft.com/office/drawing/2014/main" id="{74E46C0B-4BD8-1738-86FB-9492E13DCD0E}"/>
              </a:ext>
            </a:extLst>
          </p:cNvPr>
          <p:cNvGraphicFramePr>
            <a:graphicFrameLocks noGrp="1"/>
          </p:cNvGraphicFramePr>
          <p:nvPr>
            <p:extLst>
              <p:ext uri="{D42A27DB-BD31-4B8C-83A1-F6EECF244321}">
                <p14:modId xmlns:p14="http://schemas.microsoft.com/office/powerpoint/2010/main" val="2643242853"/>
              </p:ext>
            </p:extLst>
          </p:nvPr>
        </p:nvGraphicFramePr>
        <p:xfrm>
          <a:off x="552299" y="1889380"/>
          <a:ext cx="5400000" cy="4622800"/>
        </p:xfrm>
        <a:graphic>
          <a:graphicData uri="http://schemas.openxmlformats.org/drawingml/2006/table">
            <a:tbl>
              <a:tblPr firstRow="1" bandRow="1">
                <a:tableStyleId>{5C22544A-7EE6-4342-B048-85BDC9FD1C3A}</a:tableStyleId>
              </a:tblPr>
              <a:tblGrid>
                <a:gridCol w="1800000">
                  <a:extLst>
                    <a:ext uri="{9D8B030D-6E8A-4147-A177-3AD203B41FA5}">
                      <a16:colId xmlns:a16="http://schemas.microsoft.com/office/drawing/2014/main" val="909663544"/>
                    </a:ext>
                  </a:extLst>
                </a:gridCol>
                <a:gridCol w="3600000">
                  <a:extLst>
                    <a:ext uri="{9D8B030D-6E8A-4147-A177-3AD203B41FA5}">
                      <a16:colId xmlns:a16="http://schemas.microsoft.com/office/drawing/2014/main" val="3761671281"/>
                    </a:ext>
                  </a:extLst>
                </a:gridCol>
              </a:tblGrid>
              <a:tr h="416109">
                <a:tc>
                  <a:txBody>
                    <a:bodyPr/>
                    <a:lstStyle/>
                    <a:p>
                      <a:r>
                        <a:rPr lang="en-US" sz="800" b="0" i="0">
                          <a:solidFill>
                            <a:srgbClr val="0078D4"/>
                          </a:solidFill>
                          <a:latin typeface="Segoe UI" panose="020B0502040204020203" pitchFamily="34" charset="0"/>
                          <a:cs typeface="Segoe UI" panose="020B0502040204020203" pitchFamily="34" charset="0"/>
                        </a:rPr>
                        <a:t>Dimensions</a:t>
                      </a:r>
                    </a:p>
                  </a:txBody>
                  <a:tcPr anchor="ctr">
                    <a:lnL w="12700" cmpd="sng">
                      <a:noFill/>
                    </a:lnL>
                    <a:lnR w="12700" cmpd="sng">
                      <a:noFill/>
                    </a:lnR>
                    <a:lnT w="12700" cmpd="sng">
                      <a:noFill/>
                    </a:lnT>
                    <a:lnB w="6350" cap="flat" cmpd="sng" algn="ctr">
                      <a:solidFill>
                        <a:schemeClr val="tx1">
                          <a:lumMod val="75000"/>
                          <a:lumOff val="25000"/>
                        </a:schemeClr>
                      </a:solidFill>
                      <a:prstDash val="solid"/>
                      <a:round/>
                      <a:headEnd type="none" w="med" len="med"/>
                      <a:tailEnd type="none" w="med" len="med"/>
                    </a:lnB>
                    <a:noFill/>
                  </a:tcPr>
                </a:tc>
                <a:tc>
                  <a:txBody>
                    <a:bodyPr/>
                    <a:lstStyle/>
                    <a:p>
                      <a:r>
                        <a:rPr lang="en-US" sz="800" b="0" i="0">
                          <a:solidFill>
                            <a:schemeClr val="tx1">
                              <a:lumMod val="75000"/>
                              <a:lumOff val="25000"/>
                            </a:schemeClr>
                          </a:solidFill>
                          <a:latin typeface="Segoe UI" panose="020B0502040204020203" pitchFamily="34" charset="0"/>
                          <a:cs typeface="Segoe UI" panose="020B0502040204020203" pitchFamily="34" charset="0"/>
                        </a:rPr>
                        <a:t>9.65” x 6.9” x 0.33”</a:t>
                      </a:r>
                    </a:p>
                    <a:p>
                      <a:r>
                        <a:rPr lang="en-US" sz="800" b="0" i="0">
                          <a:solidFill>
                            <a:schemeClr val="tx1">
                              <a:lumMod val="75000"/>
                              <a:lumOff val="25000"/>
                            </a:schemeClr>
                          </a:solidFill>
                          <a:latin typeface="Segoe UI" panose="020B0502040204020203" pitchFamily="34" charset="0"/>
                          <a:cs typeface="Segoe UI" panose="020B0502040204020203" pitchFamily="34" charset="0"/>
                        </a:rPr>
                        <a:t>(245 mm x 175 mm x 8.3 mm)</a:t>
                      </a:r>
                    </a:p>
                  </a:txBody>
                  <a:tcPr anchor="ctr">
                    <a:lnL w="12700" cmpd="sng">
                      <a:noFill/>
                    </a:lnL>
                    <a:lnR w="12700" cmpd="sng">
                      <a:noFill/>
                    </a:lnR>
                    <a:lnT w="12700" cmpd="sng">
                      <a:noFill/>
                    </a:lnT>
                    <a:lnB w="6350" cap="flat" cmpd="sng" algn="ctr">
                      <a:solidFill>
                        <a:schemeClr val="tx1">
                          <a:lumMod val="75000"/>
                          <a:lumOff val="25000"/>
                        </a:schemeClr>
                      </a:solidFill>
                      <a:prstDash val="solid"/>
                      <a:round/>
                      <a:headEnd type="none" w="med" len="med"/>
                      <a:tailEnd type="none" w="med" len="med"/>
                    </a:lnB>
                    <a:noFill/>
                  </a:tcPr>
                </a:tc>
                <a:extLst>
                  <a:ext uri="{0D108BD9-81ED-4DB2-BD59-A6C34878D82A}">
                    <a16:rowId xmlns:a16="http://schemas.microsoft.com/office/drawing/2014/main" val="2593608143"/>
                  </a:ext>
                </a:extLst>
              </a:tr>
              <a:tr h="923420">
                <a:tc>
                  <a:txBody>
                    <a:bodyPr/>
                    <a:lstStyle/>
                    <a:p>
                      <a:r>
                        <a:rPr lang="en-US" sz="800" b="0" i="0">
                          <a:solidFill>
                            <a:srgbClr val="0078D4"/>
                          </a:solidFill>
                          <a:latin typeface="Segoe UI" panose="020B0502040204020203" pitchFamily="34" charset="0"/>
                          <a:cs typeface="Segoe UI" panose="020B0502040204020203" pitchFamily="34" charset="0"/>
                        </a:rPr>
                        <a:t>Display</a:t>
                      </a:r>
                    </a:p>
                  </a:txBody>
                  <a:tcPr anchor="ctr">
                    <a:lnL w="12700" cmpd="sng">
                      <a:noFill/>
                    </a:lnL>
                    <a:lnR w="12700" cmpd="sng">
                      <a:noFill/>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noFill/>
                  </a:tcPr>
                </a:tc>
                <a:tc>
                  <a:txBody>
                    <a:bodyPr/>
                    <a:lstStyle/>
                    <a:p>
                      <a:r>
                        <a:rPr lang="en-US" sz="800" b="0" i="0">
                          <a:solidFill>
                            <a:schemeClr val="tx1">
                              <a:lumMod val="75000"/>
                              <a:lumOff val="25000"/>
                            </a:schemeClr>
                          </a:solidFill>
                          <a:latin typeface="Segoe UI" panose="020B0502040204020203" pitchFamily="34" charset="0"/>
                          <a:cs typeface="Segoe UI" panose="020B0502040204020203" pitchFamily="34" charset="0"/>
                        </a:rPr>
                        <a:t>Screen: 10.5” PixelSense™ Display </a:t>
                      </a:r>
                    </a:p>
                    <a:p>
                      <a:r>
                        <a:rPr lang="en-US" sz="800" b="0" i="0">
                          <a:solidFill>
                            <a:schemeClr val="tx1">
                              <a:lumMod val="75000"/>
                              <a:lumOff val="25000"/>
                            </a:schemeClr>
                          </a:solidFill>
                          <a:latin typeface="Segoe UI" panose="020B0502040204020203" pitchFamily="34" charset="0"/>
                          <a:cs typeface="Segoe UI" panose="020B0502040204020203" pitchFamily="34" charset="0"/>
                        </a:rPr>
                        <a:t>Resolution: 1920 x 1280 (220 PPI) resolution</a:t>
                      </a:r>
                    </a:p>
                    <a:p>
                      <a:r>
                        <a:rPr lang="en-US" sz="800" b="0" i="0">
                          <a:solidFill>
                            <a:schemeClr val="tx1">
                              <a:lumMod val="75000"/>
                              <a:lumOff val="25000"/>
                            </a:schemeClr>
                          </a:solidFill>
                          <a:latin typeface="Segoe UI" panose="020B0502040204020203" pitchFamily="34" charset="0"/>
                          <a:cs typeface="Segoe UI" panose="020B0502040204020203" pitchFamily="34" charset="0"/>
                        </a:rPr>
                        <a:t>Aspect ratio: 3:2 </a:t>
                      </a:r>
                    </a:p>
                    <a:p>
                      <a:r>
                        <a:rPr lang="en-US" sz="800" b="0" i="0">
                          <a:solidFill>
                            <a:schemeClr val="tx1">
                              <a:lumMod val="75000"/>
                              <a:lumOff val="25000"/>
                            </a:schemeClr>
                          </a:solidFill>
                          <a:latin typeface="Segoe UI" panose="020B0502040204020203" pitchFamily="34" charset="0"/>
                          <a:cs typeface="Segoe UI" panose="020B0502040204020203" pitchFamily="34" charset="0"/>
                        </a:rPr>
                        <a:t>Contrast ratio: 1500:1 </a:t>
                      </a:r>
                    </a:p>
                    <a:p>
                      <a:r>
                        <a:rPr lang="en-US" sz="800" b="0" i="0">
                          <a:solidFill>
                            <a:schemeClr val="tx1">
                              <a:lumMod val="75000"/>
                              <a:lumOff val="25000"/>
                            </a:schemeClr>
                          </a:solidFill>
                          <a:latin typeface="Segoe UI" panose="020B0502040204020203" pitchFamily="34" charset="0"/>
                          <a:cs typeface="Segoe UI" panose="020B0502040204020203" pitchFamily="34" charset="0"/>
                        </a:rPr>
                        <a:t>Touch: 10-point multi-touch</a:t>
                      </a:r>
                    </a:p>
                    <a:p>
                      <a:r>
                        <a:rPr lang="en-US" sz="800" b="0" i="0">
                          <a:solidFill>
                            <a:schemeClr val="tx1">
                              <a:lumMod val="75000"/>
                              <a:lumOff val="25000"/>
                            </a:schemeClr>
                          </a:solidFill>
                          <a:latin typeface="Segoe UI" panose="020B0502040204020203" pitchFamily="34" charset="0"/>
                          <a:cs typeface="Segoe UI" panose="020B0502040204020203" pitchFamily="34" charset="0"/>
                        </a:rPr>
                        <a:t>Corning® Gorilla® Glass 3</a:t>
                      </a:r>
                    </a:p>
                  </a:txBody>
                  <a:tcPr anchor="ctr">
                    <a:lnL w="12700" cmpd="sng">
                      <a:noFill/>
                    </a:lnL>
                    <a:lnR w="12700" cmpd="sng">
                      <a:noFill/>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noFill/>
                  </a:tcPr>
                </a:tc>
                <a:extLst>
                  <a:ext uri="{0D108BD9-81ED-4DB2-BD59-A6C34878D82A}">
                    <a16:rowId xmlns:a16="http://schemas.microsoft.com/office/drawing/2014/main" val="75786502"/>
                  </a:ext>
                </a:extLst>
              </a:tr>
              <a:tr h="416109">
                <a:tc>
                  <a:txBody>
                    <a:bodyPr/>
                    <a:lstStyle/>
                    <a:p>
                      <a:r>
                        <a:rPr lang="en-US" sz="800" b="0" i="0">
                          <a:solidFill>
                            <a:srgbClr val="0078D4"/>
                          </a:solidFill>
                          <a:latin typeface="Segoe UI" panose="020B0502040204020203" pitchFamily="34" charset="0"/>
                          <a:cs typeface="Segoe UI" panose="020B0502040204020203" pitchFamily="34" charset="0"/>
                        </a:rPr>
                        <a:t>Memory</a:t>
                      </a:r>
                    </a:p>
                  </a:txBody>
                  <a:tcPr anchor="ctr">
                    <a:lnL w="12700" cmpd="sng">
                      <a:noFill/>
                    </a:lnL>
                    <a:lnR w="12700" cmpd="sng">
                      <a:noFill/>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noFill/>
                  </a:tcPr>
                </a:tc>
                <a:tc>
                  <a:txBody>
                    <a:bodyPr/>
                    <a:lstStyle/>
                    <a:p>
                      <a:r>
                        <a:rPr lang="en-US" sz="800" b="0" i="0">
                          <a:solidFill>
                            <a:schemeClr val="tx1">
                              <a:lumMod val="75000"/>
                              <a:lumOff val="25000"/>
                            </a:schemeClr>
                          </a:solidFill>
                          <a:latin typeface="Segoe UI" panose="020B0502040204020203" pitchFamily="34" charset="0"/>
                          <a:cs typeface="Segoe UI" panose="020B0502040204020203" pitchFamily="34" charset="0"/>
                        </a:rPr>
                        <a:t>4GB or 8GB RAM</a:t>
                      </a:r>
                    </a:p>
                  </a:txBody>
                  <a:tcPr anchor="ctr">
                    <a:lnL w="12700" cmpd="sng">
                      <a:noFill/>
                    </a:lnL>
                    <a:lnR w="12700" cmpd="sng">
                      <a:noFill/>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noFill/>
                  </a:tcPr>
                </a:tc>
                <a:extLst>
                  <a:ext uri="{0D108BD9-81ED-4DB2-BD59-A6C34878D82A}">
                    <a16:rowId xmlns:a16="http://schemas.microsoft.com/office/drawing/2014/main" val="3459984988"/>
                  </a:ext>
                </a:extLst>
              </a:tr>
              <a:tr h="416109">
                <a:tc>
                  <a:txBody>
                    <a:bodyPr/>
                    <a:lstStyle/>
                    <a:p>
                      <a:r>
                        <a:rPr lang="en-US" sz="800" b="0" i="0">
                          <a:solidFill>
                            <a:srgbClr val="0078D4"/>
                          </a:solidFill>
                          <a:latin typeface="Segoe UI" panose="020B0502040204020203" pitchFamily="34" charset="0"/>
                          <a:cs typeface="Segoe UI" panose="020B0502040204020203" pitchFamily="34" charset="0"/>
                        </a:rPr>
                        <a:t>Processor</a:t>
                      </a:r>
                    </a:p>
                  </a:txBody>
                  <a:tcPr anchor="ctr">
                    <a:lnL w="12700" cmpd="sng">
                      <a:noFill/>
                    </a:lnL>
                    <a:lnR w="12700" cmpd="sng">
                      <a:noFill/>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noFill/>
                  </a:tcPr>
                </a:tc>
                <a:tc>
                  <a:txBody>
                    <a:bodyPr/>
                    <a:lstStyle/>
                    <a:p>
                      <a:r>
                        <a:rPr lang="en-US" sz="800" b="0" i="0">
                          <a:solidFill>
                            <a:schemeClr val="tx1">
                              <a:lumMod val="75000"/>
                              <a:lumOff val="25000"/>
                            </a:schemeClr>
                          </a:solidFill>
                          <a:latin typeface="Segoe UI" panose="020B0502040204020203" pitchFamily="34" charset="0"/>
                          <a:cs typeface="Segoe UI" panose="020B0502040204020203" pitchFamily="34" charset="0"/>
                        </a:rPr>
                        <a:t>8</a:t>
                      </a:r>
                      <a:r>
                        <a:rPr lang="en-US" sz="800" b="0" i="0" baseline="30000">
                          <a:solidFill>
                            <a:schemeClr val="tx1">
                              <a:lumMod val="75000"/>
                              <a:lumOff val="25000"/>
                            </a:schemeClr>
                          </a:solidFill>
                          <a:latin typeface="Segoe UI" panose="020B0502040204020203" pitchFamily="34" charset="0"/>
                          <a:cs typeface="Segoe UI" panose="020B0502040204020203" pitchFamily="34" charset="0"/>
                        </a:rPr>
                        <a:t>th</a:t>
                      </a:r>
                      <a:r>
                        <a:rPr lang="en-US" sz="800" b="0" i="0">
                          <a:solidFill>
                            <a:schemeClr val="tx1">
                              <a:lumMod val="75000"/>
                              <a:lumOff val="25000"/>
                            </a:schemeClr>
                          </a:solidFill>
                          <a:latin typeface="Segoe UI" panose="020B0502040204020203" pitchFamily="34" charset="0"/>
                          <a:cs typeface="Segoe UI" panose="020B0502040204020203" pitchFamily="34" charset="0"/>
                        </a:rPr>
                        <a:t> Gen Intel® Core™ m3 Processor and Intel®</a:t>
                      </a:r>
                    </a:p>
                    <a:p>
                      <a:r>
                        <a:rPr lang="en-US" sz="800" b="0" i="0">
                          <a:solidFill>
                            <a:schemeClr val="tx1">
                              <a:lumMod val="75000"/>
                              <a:lumOff val="25000"/>
                            </a:schemeClr>
                          </a:solidFill>
                          <a:latin typeface="Segoe UI" panose="020B0502040204020203" pitchFamily="34" charset="0"/>
                          <a:cs typeface="Segoe UI" panose="020B0502040204020203" pitchFamily="34" charset="0"/>
                        </a:rPr>
                        <a:t>Pentium® Gold Processor 4425Y </a:t>
                      </a:r>
                    </a:p>
                  </a:txBody>
                  <a:tcPr anchor="ctr">
                    <a:lnL w="12700" cmpd="sng">
                      <a:noFill/>
                    </a:lnL>
                    <a:lnR w="12700" cmpd="sng">
                      <a:noFill/>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noFill/>
                  </a:tcPr>
                </a:tc>
                <a:extLst>
                  <a:ext uri="{0D108BD9-81ED-4DB2-BD59-A6C34878D82A}">
                    <a16:rowId xmlns:a16="http://schemas.microsoft.com/office/drawing/2014/main" val="3109435418"/>
                  </a:ext>
                </a:extLst>
              </a:tr>
              <a:tr h="416109">
                <a:tc>
                  <a:txBody>
                    <a:bodyPr/>
                    <a:lstStyle/>
                    <a:p>
                      <a:r>
                        <a:rPr lang="en-US" sz="800" b="0" i="0">
                          <a:solidFill>
                            <a:srgbClr val="0078D4"/>
                          </a:solidFill>
                          <a:latin typeface="Segoe UI" panose="020B0502040204020203" pitchFamily="34" charset="0"/>
                          <a:cs typeface="Segoe UI" panose="020B0502040204020203" pitchFamily="34" charset="0"/>
                        </a:rPr>
                        <a:t>Security</a:t>
                      </a:r>
                    </a:p>
                  </a:txBody>
                  <a:tcPr anchor="ctr">
                    <a:lnL w="12700" cmpd="sng">
                      <a:noFill/>
                    </a:lnL>
                    <a:lnR w="12700" cmpd="sng">
                      <a:noFill/>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noFill/>
                  </a:tcPr>
                </a:tc>
                <a:tc>
                  <a:txBody>
                    <a:bodyPr/>
                    <a:lstStyle/>
                    <a:p>
                      <a:r>
                        <a:rPr lang="en-US" sz="800" b="0" i="0">
                          <a:solidFill>
                            <a:schemeClr val="tx1">
                              <a:lumMod val="75000"/>
                              <a:lumOff val="25000"/>
                            </a:schemeClr>
                          </a:solidFill>
                          <a:latin typeface="Segoe UI" panose="020B0502040204020203" pitchFamily="34" charset="0"/>
                          <a:cs typeface="Segoe UI" panose="020B0502040204020203" pitchFamily="34" charset="0"/>
                        </a:rPr>
                        <a:t>TPM 2.0 for enterprise security</a:t>
                      </a:r>
                    </a:p>
                    <a:p>
                      <a:r>
                        <a:rPr lang="en-US" sz="800" b="0" i="0">
                          <a:solidFill>
                            <a:schemeClr val="tx1">
                              <a:lumMod val="75000"/>
                              <a:lumOff val="25000"/>
                            </a:schemeClr>
                          </a:solidFill>
                          <a:latin typeface="Segoe UI" panose="020B0502040204020203" pitchFamily="34" charset="0"/>
                          <a:cs typeface="Segoe UI" panose="020B0502040204020203" pitchFamily="34" charset="0"/>
                        </a:rPr>
                        <a:t>Enterprise-grade protection with Windows Hello face sign-in</a:t>
                      </a:r>
                    </a:p>
                  </a:txBody>
                  <a:tcPr anchor="ctr">
                    <a:lnL w="12700" cmpd="sng">
                      <a:noFill/>
                    </a:lnL>
                    <a:lnR w="12700" cmpd="sng">
                      <a:noFill/>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noFill/>
                  </a:tcPr>
                </a:tc>
                <a:extLst>
                  <a:ext uri="{0D108BD9-81ED-4DB2-BD59-A6C34878D82A}">
                    <a16:rowId xmlns:a16="http://schemas.microsoft.com/office/drawing/2014/main" val="2160864246"/>
                  </a:ext>
                </a:extLst>
              </a:tr>
              <a:tr h="416109">
                <a:tc>
                  <a:txBody>
                    <a:bodyPr/>
                    <a:lstStyle/>
                    <a:p>
                      <a:r>
                        <a:rPr lang="en-US" sz="800" b="0" i="0">
                          <a:solidFill>
                            <a:srgbClr val="0078D4"/>
                          </a:solidFill>
                          <a:latin typeface="Segoe UI" panose="020B0502040204020203" pitchFamily="34" charset="0"/>
                          <a:cs typeface="Segoe UI" panose="020B0502040204020203" pitchFamily="34" charset="0"/>
                        </a:rPr>
                        <a:t>Software</a:t>
                      </a:r>
                    </a:p>
                  </a:txBody>
                  <a:tcPr anchor="ctr">
                    <a:lnL w="12700" cmpd="sng">
                      <a:noFill/>
                    </a:lnL>
                    <a:lnR w="12700" cmpd="sng">
                      <a:noFill/>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noFill/>
                  </a:tcPr>
                </a:tc>
                <a:tc>
                  <a:txBody>
                    <a:bodyPr/>
                    <a:lstStyle/>
                    <a:p>
                      <a:r>
                        <a:rPr lang="en-US" sz="800" b="0" i="0">
                          <a:solidFill>
                            <a:schemeClr val="tx1">
                              <a:lumMod val="75000"/>
                              <a:lumOff val="25000"/>
                            </a:schemeClr>
                          </a:solidFill>
                          <a:latin typeface="Segoe UI" panose="020B0502040204020203" pitchFamily="34" charset="0"/>
                          <a:cs typeface="Segoe UI" panose="020B0502040204020203" pitchFamily="34" charset="0"/>
                        </a:rPr>
                        <a:t>Windows 10 Pro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a:solidFill>
                            <a:schemeClr val="tx1">
                              <a:lumMod val="75000"/>
                              <a:lumOff val="25000"/>
                            </a:schemeClr>
                          </a:solidFill>
                          <a:latin typeface="Segoe UI" panose="020B0502040204020203" pitchFamily="34" charset="0"/>
                          <a:cs typeface="Segoe UI" panose="020B0502040204020203" pitchFamily="34" charset="0"/>
                        </a:rPr>
                        <a:t>1-month trial for new Microsoft Office 365 customers</a:t>
                      </a:r>
                    </a:p>
                  </a:txBody>
                  <a:tcPr anchor="ctr">
                    <a:lnL w="12700" cmpd="sng">
                      <a:noFill/>
                    </a:lnL>
                    <a:lnR w="12700" cmpd="sng">
                      <a:noFill/>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noFill/>
                  </a:tcPr>
                </a:tc>
                <a:extLst>
                  <a:ext uri="{0D108BD9-81ED-4DB2-BD59-A6C34878D82A}">
                    <a16:rowId xmlns:a16="http://schemas.microsoft.com/office/drawing/2014/main" val="1104749252"/>
                  </a:ext>
                </a:extLst>
              </a:tr>
              <a:tr h="786617">
                <a:tc>
                  <a:txBody>
                    <a:bodyPr/>
                    <a:lstStyle/>
                    <a:p>
                      <a:r>
                        <a:rPr lang="en-US" sz="800" b="0" i="0">
                          <a:solidFill>
                            <a:srgbClr val="0078D4"/>
                          </a:solidFill>
                          <a:latin typeface="Segoe UI" panose="020B0502040204020203" pitchFamily="34" charset="0"/>
                          <a:cs typeface="Segoe UI" panose="020B0502040204020203" pitchFamily="34" charset="0"/>
                        </a:rPr>
                        <a:t>Sensors</a:t>
                      </a:r>
                    </a:p>
                  </a:txBody>
                  <a:tcPr anchor="ctr">
                    <a:lnL w="12700" cmpd="sng">
                      <a:noFill/>
                    </a:lnL>
                    <a:lnR w="12700" cmpd="sng">
                      <a:noFill/>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noFill/>
                  </a:tcPr>
                </a:tc>
                <a:tc>
                  <a:txBody>
                    <a:bodyPr/>
                    <a:lstStyle/>
                    <a:p>
                      <a:r>
                        <a:rPr lang="en-US" sz="800" b="0" i="0">
                          <a:solidFill>
                            <a:schemeClr val="tx1">
                              <a:lumMod val="75000"/>
                              <a:lumOff val="25000"/>
                            </a:schemeClr>
                          </a:solidFill>
                          <a:latin typeface="Segoe UI" panose="020B0502040204020203" pitchFamily="34" charset="0"/>
                          <a:cs typeface="Segoe UI" panose="020B0502040204020203" pitchFamily="34" charset="0"/>
                        </a:rPr>
                        <a:t>Ambient light sensor</a:t>
                      </a:r>
                    </a:p>
                    <a:p>
                      <a:r>
                        <a:rPr lang="en-US" sz="800" b="0" i="0">
                          <a:solidFill>
                            <a:schemeClr val="tx1">
                              <a:lumMod val="75000"/>
                              <a:lumOff val="25000"/>
                            </a:schemeClr>
                          </a:solidFill>
                          <a:latin typeface="Segoe UI" panose="020B0502040204020203" pitchFamily="34" charset="0"/>
                          <a:cs typeface="Segoe UI" panose="020B0502040204020203" pitchFamily="34" charset="0"/>
                        </a:rPr>
                        <a:t>Accelerometer</a:t>
                      </a:r>
                    </a:p>
                    <a:p>
                      <a:r>
                        <a:rPr lang="en-US" sz="800" b="0" i="0">
                          <a:solidFill>
                            <a:schemeClr val="tx1">
                              <a:lumMod val="75000"/>
                              <a:lumOff val="25000"/>
                            </a:schemeClr>
                          </a:solidFill>
                          <a:latin typeface="Segoe UI" panose="020B0502040204020203" pitchFamily="34" charset="0"/>
                          <a:cs typeface="Segoe UI" panose="020B0502040204020203" pitchFamily="34" charset="0"/>
                        </a:rPr>
                        <a:t>Gyroscope</a:t>
                      </a:r>
                    </a:p>
                    <a:p>
                      <a:r>
                        <a:rPr lang="en-US" sz="800" b="0" i="0">
                          <a:solidFill>
                            <a:schemeClr val="tx1">
                              <a:lumMod val="75000"/>
                              <a:lumOff val="25000"/>
                            </a:schemeClr>
                          </a:solidFill>
                          <a:latin typeface="Segoe UI" panose="020B0502040204020203" pitchFamily="34" charset="0"/>
                          <a:cs typeface="Segoe UI" panose="020B0502040204020203" pitchFamily="34" charset="0"/>
                        </a:rPr>
                        <a:t>Magnetometer</a:t>
                      </a:r>
                    </a:p>
                    <a:p>
                      <a:r>
                        <a:rPr lang="en-US" sz="800" b="0" i="0">
                          <a:solidFill>
                            <a:schemeClr val="tx1">
                              <a:lumMod val="75000"/>
                              <a:lumOff val="25000"/>
                            </a:schemeClr>
                          </a:solidFill>
                          <a:latin typeface="Segoe UI" panose="020B0502040204020203" pitchFamily="34" charset="0"/>
                          <a:cs typeface="Segoe UI" panose="020B0502040204020203" pitchFamily="34" charset="0"/>
                        </a:rPr>
                        <a:t>NFC</a:t>
                      </a:r>
                    </a:p>
                  </a:txBody>
                  <a:tcPr anchor="ctr">
                    <a:lnL w="12700" cmpd="sng">
                      <a:noFill/>
                    </a:lnL>
                    <a:lnR w="12700" cmpd="sng">
                      <a:noFill/>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noFill/>
                  </a:tcPr>
                </a:tc>
                <a:extLst>
                  <a:ext uri="{0D108BD9-81ED-4DB2-BD59-A6C34878D82A}">
                    <a16:rowId xmlns:a16="http://schemas.microsoft.com/office/drawing/2014/main" val="1419895565"/>
                  </a:ext>
                </a:extLst>
              </a:tr>
              <a:tr h="416109">
                <a:tc>
                  <a:txBody>
                    <a:bodyPr/>
                    <a:lstStyle/>
                    <a:p>
                      <a:r>
                        <a:rPr lang="en-US" sz="800" b="0" i="0">
                          <a:solidFill>
                            <a:srgbClr val="0078D4"/>
                          </a:solidFill>
                          <a:latin typeface="Segoe UI" panose="020B0502040204020203" pitchFamily="34" charset="0"/>
                          <a:cs typeface="Segoe UI" panose="020B0502040204020203" pitchFamily="34" charset="0"/>
                        </a:rPr>
                        <a:t>What’s in the box</a:t>
                      </a:r>
                    </a:p>
                  </a:txBody>
                  <a:tcPr anchor="ctr">
                    <a:lnL w="12700" cmpd="sng">
                      <a:noFill/>
                    </a:lnL>
                    <a:lnR w="12700" cmpd="sng">
                      <a:noFill/>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noFill/>
                  </a:tcPr>
                </a:tc>
                <a:tc>
                  <a:txBody>
                    <a:bodyPr/>
                    <a:lstStyle/>
                    <a:p>
                      <a:r>
                        <a:rPr lang="en-US" sz="800" b="0" i="0">
                          <a:solidFill>
                            <a:schemeClr val="tx1">
                              <a:lumMod val="75000"/>
                              <a:lumOff val="25000"/>
                            </a:schemeClr>
                          </a:solidFill>
                          <a:latin typeface="Segoe UI" panose="020B0502040204020203" pitchFamily="34" charset="0"/>
                          <a:cs typeface="Segoe UI" panose="020B0502040204020203" pitchFamily="34" charset="0"/>
                        </a:rPr>
                        <a:t>Surface Go 2, Power Supply, Quick Start Guide, safety </a:t>
                      </a:r>
                      <a:br>
                        <a:rPr lang="en-US" sz="800" b="0" i="0">
                          <a:solidFill>
                            <a:schemeClr val="tx1">
                              <a:lumMod val="75000"/>
                              <a:lumOff val="25000"/>
                            </a:schemeClr>
                          </a:solidFill>
                          <a:latin typeface="Segoe UI" panose="020B0502040204020203" pitchFamily="34" charset="0"/>
                          <a:cs typeface="Segoe UI" panose="020B0502040204020203" pitchFamily="34" charset="0"/>
                        </a:rPr>
                      </a:br>
                      <a:r>
                        <a:rPr lang="en-US" sz="800" b="0" i="0">
                          <a:solidFill>
                            <a:schemeClr val="tx1">
                              <a:lumMod val="75000"/>
                              <a:lumOff val="25000"/>
                            </a:schemeClr>
                          </a:solidFill>
                          <a:latin typeface="Segoe UI" panose="020B0502040204020203" pitchFamily="34" charset="0"/>
                          <a:cs typeface="Segoe UI" panose="020B0502040204020203" pitchFamily="34" charset="0"/>
                        </a:rPr>
                        <a:t>and warranty documents</a:t>
                      </a:r>
                    </a:p>
                  </a:txBody>
                  <a:tcPr anchor="ctr">
                    <a:lnL w="12700" cmpd="sng">
                      <a:noFill/>
                    </a:lnL>
                    <a:lnR w="12700" cmpd="sng">
                      <a:noFill/>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noFill/>
                  </a:tcPr>
                </a:tc>
                <a:extLst>
                  <a:ext uri="{0D108BD9-81ED-4DB2-BD59-A6C34878D82A}">
                    <a16:rowId xmlns:a16="http://schemas.microsoft.com/office/drawing/2014/main" val="2404813766"/>
                  </a:ext>
                </a:extLst>
              </a:tr>
              <a:tr h="416109">
                <a:tc>
                  <a:txBody>
                    <a:bodyPr/>
                    <a:lstStyle/>
                    <a:p>
                      <a:r>
                        <a:rPr lang="en-US" sz="800" b="0" i="0">
                          <a:solidFill>
                            <a:srgbClr val="0078D4"/>
                          </a:solidFill>
                          <a:latin typeface="Segoe UI" panose="020B0502040204020203" pitchFamily="34" charset="0"/>
                          <a:cs typeface="Segoe UI" panose="020B0502040204020203" pitchFamily="34" charset="0"/>
                        </a:rPr>
                        <a:t>Weight (not including Type Cover*)</a:t>
                      </a:r>
                    </a:p>
                  </a:txBody>
                  <a:tcPr anchor="ctr">
                    <a:lnL w="12700" cmpd="sng">
                      <a:noFill/>
                    </a:lnL>
                    <a:lnR w="12700" cmpd="sng">
                      <a:noFill/>
                    </a:lnR>
                    <a:lnT w="6350" cap="flat" cmpd="sng" algn="ctr">
                      <a:solidFill>
                        <a:schemeClr val="tx1">
                          <a:lumMod val="75000"/>
                          <a:lumOff val="25000"/>
                        </a:schemeClr>
                      </a:solidFill>
                      <a:prstDash val="solid"/>
                      <a:round/>
                      <a:headEnd type="none" w="med" len="med"/>
                      <a:tailEnd type="none" w="med" len="med"/>
                    </a:lnT>
                    <a:lnB w="12700" cmpd="sng">
                      <a:noFill/>
                    </a:lnB>
                    <a:noFill/>
                  </a:tcPr>
                </a:tc>
                <a:tc>
                  <a:txBody>
                    <a:bodyPr/>
                    <a:lstStyle/>
                    <a:p>
                      <a:r>
                        <a:rPr lang="en-US" sz="800" b="0" i="0">
                          <a:solidFill>
                            <a:schemeClr val="tx1">
                              <a:lumMod val="75000"/>
                              <a:lumOff val="25000"/>
                            </a:schemeClr>
                          </a:solidFill>
                          <a:latin typeface="Segoe UI" panose="020B0502040204020203" pitchFamily="34" charset="0"/>
                          <a:cs typeface="Segoe UI" panose="020B0502040204020203" pitchFamily="34" charset="0"/>
                        </a:rPr>
                        <a:t>Wi-Fi: 1.2 lb. (544g) LTE Advanced: 1.22 lb. (553g)</a:t>
                      </a:r>
                    </a:p>
                  </a:txBody>
                  <a:tcPr anchor="ctr">
                    <a:lnL w="12700" cmpd="sng">
                      <a:noFill/>
                    </a:lnL>
                    <a:lnR w="12700" cmpd="sng">
                      <a:noFill/>
                    </a:lnR>
                    <a:lnT w="6350" cap="flat" cmpd="sng" algn="ctr">
                      <a:solidFill>
                        <a:schemeClr val="tx1">
                          <a:lumMod val="75000"/>
                          <a:lumOff val="25000"/>
                        </a:schemeClr>
                      </a:solidFill>
                      <a:prstDash val="solid"/>
                      <a:round/>
                      <a:headEnd type="none" w="med" len="med"/>
                      <a:tailEnd type="none" w="med" len="med"/>
                    </a:lnT>
                    <a:lnB w="12700" cmpd="sng">
                      <a:noFill/>
                    </a:lnB>
                    <a:noFill/>
                  </a:tcPr>
                </a:tc>
                <a:extLst>
                  <a:ext uri="{0D108BD9-81ED-4DB2-BD59-A6C34878D82A}">
                    <a16:rowId xmlns:a16="http://schemas.microsoft.com/office/drawing/2014/main" val="3374242622"/>
                  </a:ext>
                </a:extLst>
              </a:tr>
            </a:tbl>
          </a:graphicData>
        </a:graphic>
      </p:graphicFrame>
      <p:graphicFrame>
        <p:nvGraphicFramePr>
          <p:cNvPr id="5" name="Table 4">
            <a:extLst>
              <a:ext uri="{FF2B5EF4-FFF2-40B4-BE49-F238E27FC236}">
                <a16:creationId xmlns:a16="http://schemas.microsoft.com/office/drawing/2014/main" id="{0593E850-B16A-5BAF-320C-A828AA78C6F8}"/>
              </a:ext>
            </a:extLst>
          </p:cNvPr>
          <p:cNvGraphicFramePr>
            <a:graphicFrameLocks noGrp="1"/>
          </p:cNvGraphicFramePr>
          <p:nvPr>
            <p:extLst>
              <p:ext uri="{D42A27DB-BD31-4B8C-83A1-F6EECF244321}">
                <p14:modId xmlns:p14="http://schemas.microsoft.com/office/powerpoint/2010/main" val="3382221045"/>
              </p:ext>
            </p:extLst>
          </p:nvPr>
        </p:nvGraphicFramePr>
        <p:xfrm>
          <a:off x="6239703" y="1889381"/>
          <a:ext cx="5400000" cy="4622800"/>
        </p:xfrm>
        <a:graphic>
          <a:graphicData uri="http://schemas.openxmlformats.org/drawingml/2006/table">
            <a:tbl>
              <a:tblPr firstRow="1" bandRow="1">
                <a:tableStyleId>{5C22544A-7EE6-4342-B048-85BDC9FD1C3A}</a:tableStyleId>
              </a:tblPr>
              <a:tblGrid>
                <a:gridCol w="1765243">
                  <a:extLst>
                    <a:ext uri="{9D8B030D-6E8A-4147-A177-3AD203B41FA5}">
                      <a16:colId xmlns:a16="http://schemas.microsoft.com/office/drawing/2014/main" val="109147954"/>
                    </a:ext>
                  </a:extLst>
                </a:gridCol>
                <a:gridCol w="3634757">
                  <a:extLst>
                    <a:ext uri="{9D8B030D-6E8A-4147-A177-3AD203B41FA5}">
                      <a16:colId xmlns:a16="http://schemas.microsoft.com/office/drawing/2014/main" val="3338361697"/>
                    </a:ext>
                  </a:extLst>
                </a:gridCol>
              </a:tblGrid>
              <a:tr h="370840">
                <a:tc>
                  <a:txBody>
                    <a:bodyPr/>
                    <a:lstStyle/>
                    <a:p>
                      <a:r>
                        <a:rPr lang="en-US" sz="800" b="0" i="0">
                          <a:solidFill>
                            <a:srgbClr val="0078D4"/>
                          </a:solidFill>
                          <a:latin typeface="Segoe UI" panose="020B0502040204020203" pitchFamily="34" charset="0"/>
                          <a:cs typeface="Segoe UI" panose="020B0502040204020203" pitchFamily="34" charset="0"/>
                        </a:rPr>
                        <a:t>Network</a:t>
                      </a:r>
                    </a:p>
                  </a:txBody>
                  <a:tcPr anchor="ctr">
                    <a:lnL w="12700" cmpd="sng">
                      <a:noFill/>
                    </a:lnL>
                    <a:lnR w="12700" cmpd="sng">
                      <a:noFill/>
                    </a:lnR>
                    <a:lnT w="12700" cmpd="sng">
                      <a:noFill/>
                    </a:lnT>
                    <a:lnB w="6350" cap="flat" cmpd="sng" algn="ctr">
                      <a:solidFill>
                        <a:schemeClr val="tx1">
                          <a:lumMod val="75000"/>
                          <a:lumOff val="25000"/>
                        </a:schemeClr>
                      </a:solidFill>
                      <a:prstDash val="solid"/>
                      <a:round/>
                      <a:headEnd type="none" w="med" len="med"/>
                      <a:tailEnd type="none" w="med" len="med"/>
                    </a:lnB>
                    <a:noFill/>
                  </a:tcPr>
                </a:tc>
                <a:tc>
                  <a:txBody>
                    <a:bodyPr/>
                    <a:lstStyle/>
                    <a:p>
                      <a:r>
                        <a:rPr lang="en-US" sz="800" b="0" i="0">
                          <a:solidFill>
                            <a:schemeClr val="tx1">
                              <a:lumMod val="75000"/>
                              <a:lumOff val="25000"/>
                            </a:schemeClr>
                          </a:solidFill>
                          <a:latin typeface="Segoe UI" panose="020B0502040204020203" pitchFamily="34" charset="0"/>
                          <a:cs typeface="Segoe UI" panose="020B0502040204020203" pitchFamily="34" charset="0"/>
                        </a:rPr>
                        <a:t>Wi-Fi: IEEE 802.11 a/b/g/n/ac/ax compatible; Bluetooth® Wireless 5.0 technology; Qualcomm® Snapdragon™ X16 LTE modem; </a:t>
                      </a:r>
                      <a:br>
                        <a:rPr lang="en-US" sz="800" b="0" i="0">
                          <a:solidFill>
                            <a:schemeClr val="tx1">
                              <a:lumMod val="75000"/>
                              <a:lumOff val="25000"/>
                            </a:schemeClr>
                          </a:solidFill>
                          <a:latin typeface="Segoe UI" panose="020B0502040204020203" pitchFamily="34" charset="0"/>
                          <a:cs typeface="Segoe UI" panose="020B0502040204020203" pitchFamily="34" charset="0"/>
                        </a:rPr>
                      </a:br>
                      <a:r>
                        <a:rPr lang="en-US" sz="800" b="0" i="0">
                          <a:solidFill>
                            <a:schemeClr val="tx1">
                              <a:lumMod val="75000"/>
                              <a:lumOff val="25000"/>
                            </a:schemeClr>
                          </a:solidFill>
                          <a:latin typeface="Segoe UI" panose="020B0502040204020203" pitchFamily="34" charset="0"/>
                          <a:cs typeface="Segoe UI" panose="020B0502040204020203" pitchFamily="34" charset="0"/>
                        </a:rPr>
                        <a:t>Up to 600 Mbps LTE Advanced</a:t>
                      </a:r>
                      <a:r>
                        <a:rPr lang="en-US" sz="800" b="0" i="0" baseline="30000">
                          <a:solidFill>
                            <a:schemeClr val="tx1">
                              <a:lumMod val="75000"/>
                              <a:lumOff val="25000"/>
                            </a:schemeClr>
                          </a:solidFill>
                          <a:latin typeface="Segoe UI" panose="020B0502040204020203" pitchFamily="34" charset="0"/>
                          <a:cs typeface="Segoe UI" panose="020B0502040204020203" pitchFamily="34" charset="0"/>
                        </a:rPr>
                        <a:t>1</a:t>
                      </a:r>
                      <a:r>
                        <a:rPr lang="en-US" sz="800" b="0" i="0" baseline="0">
                          <a:solidFill>
                            <a:schemeClr val="tx1">
                              <a:lumMod val="75000"/>
                              <a:lumOff val="25000"/>
                            </a:schemeClr>
                          </a:solidFill>
                          <a:latin typeface="Segoe UI" panose="020B0502040204020203" pitchFamily="34" charset="0"/>
                          <a:cs typeface="Segoe UI" panose="020B0502040204020203" pitchFamily="34" charset="0"/>
                        </a:rPr>
                        <a:t> with </a:t>
                      </a:r>
                      <a:r>
                        <a:rPr lang="en-US" sz="800" b="0" i="0" baseline="0" err="1">
                          <a:solidFill>
                            <a:schemeClr val="tx1">
                              <a:lumMod val="75000"/>
                              <a:lumOff val="25000"/>
                            </a:schemeClr>
                          </a:solidFill>
                          <a:latin typeface="Segoe UI" panose="020B0502040204020203" pitchFamily="34" charset="0"/>
                          <a:cs typeface="Segoe UI" panose="020B0502040204020203" pitchFamily="34" charset="0"/>
                        </a:rPr>
                        <a:t>nanoSIM</a:t>
                      </a:r>
                      <a:r>
                        <a:rPr lang="en-US" sz="800" b="0" i="0" baseline="0">
                          <a:solidFill>
                            <a:schemeClr val="tx1">
                              <a:lumMod val="75000"/>
                              <a:lumOff val="25000"/>
                            </a:schemeClr>
                          </a:solidFill>
                          <a:latin typeface="Segoe UI" panose="020B0502040204020203" pitchFamily="34" charset="0"/>
                          <a:cs typeface="Segoe UI" panose="020B0502040204020203" pitchFamily="34" charset="0"/>
                        </a:rPr>
                        <a:t> support. </a:t>
                      </a:r>
                      <a:br>
                        <a:rPr lang="en-US" sz="800" b="0" i="0" baseline="0">
                          <a:solidFill>
                            <a:schemeClr val="tx1">
                              <a:lumMod val="75000"/>
                              <a:lumOff val="25000"/>
                            </a:schemeClr>
                          </a:solidFill>
                          <a:latin typeface="Segoe UI" panose="020B0502040204020203" pitchFamily="34" charset="0"/>
                          <a:cs typeface="Segoe UI" panose="020B0502040204020203" pitchFamily="34" charset="0"/>
                        </a:rPr>
                      </a:br>
                      <a:r>
                        <a:rPr lang="en-US" sz="800" b="0" i="0" baseline="0">
                          <a:solidFill>
                            <a:schemeClr val="tx1">
                              <a:lumMod val="75000"/>
                              <a:lumOff val="25000"/>
                            </a:schemeClr>
                          </a:solidFill>
                          <a:latin typeface="Segoe UI" panose="020B0502040204020203" pitchFamily="34" charset="0"/>
                          <a:cs typeface="Segoe UI" panose="020B0502040204020203" pitchFamily="34" charset="0"/>
                        </a:rPr>
                        <a:t>Bands supported: 1, 2, 3, 4, 5, 7, 8, 12, 13, 14, 19, 20, 25, 26, 28, 29, 30, 38, 39, 40, 41, 66; Assisted GPS and GLONASS support; </a:t>
                      </a:r>
                      <a:r>
                        <a:rPr lang="en-US" sz="800" b="0" i="0" baseline="0" err="1">
                          <a:solidFill>
                            <a:schemeClr val="tx1">
                              <a:lumMod val="75000"/>
                              <a:lumOff val="25000"/>
                            </a:schemeClr>
                          </a:solidFill>
                          <a:latin typeface="Segoe UI" panose="020B0502040204020203" pitchFamily="34" charset="0"/>
                          <a:cs typeface="Segoe UI" panose="020B0502040204020203" pitchFamily="34" charset="0"/>
                        </a:rPr>
                        <a:t>eSIM</a:t>
                      </a:r>
                      <a:r>
                        <a:rPr lang="en-US" sz="800" b="0" i="0" baseline="0">
                          <a:solidFill>
                            <a:schemeClr val="tx1">
                              <a:lumMod val="75000"/>
                              <a:lumOff val="25000"/>
                            </a:schemeClr>
                          </a:solidFill>
                          <a:latin typeface="Segoe UI" panose="020B0502040204020203" pitchFamily="34" charset="0"/>
                          <a:cs typeface="Segoe UI" panose="020B0502040204020203" pitchFamily="34" charset="0"/>
                        </a:rPr>
                        <a:t> support</a:t>
                      </a:r>
                    </a:p>
                  </a:txBody>
                  <a:tcPr anchor="ctr">
                    <a:lnL w="12700" cmpd="sng">
                      <a:noFill/>
                    </a:lnL>
                    <a:lnR w="12700" cmpd="sng">
                      <a:noFill/>
                    </a:lnR>
                    <a:lnT w="12700" cmpd="sng">
                      <a:noFill/>
                    </a:lnT>
                    <a:lnB w="6350" cap="flat" cmpd="sng" algn="ctr">
                      <a:solidFill>
                        <a:schemeClr val="tx1">
                          <a:lumMod val="75000"/>
                          <a:lumOff val="25000"/>
                        </a:schemeClr>
                      </a:solidFill>
                      <a:prstDash val="solid"/>
                      <a:round/>
                      <a:headEnd type="none" w="med" len="med"/>
                      <a:tailEnd type="none" w="med" len="med"/>
                    </a:lnB>
                    <a:noFill/>
                  </a:tcPr>
                </a:tc>
                <a:extLst>
                  <a:ext uri="{0D108BD9-81ED-4DB2-BD59-A6C34878D82A}">
                    <a16:rowId xmlns:a16="http://schemas.microsoft.com/office/drawing/2014/main" val="2593608143"/>
                  </a:ext>
                </a:extLst>
              </a:tr>
              <a:tr h="370840">
                <a:tc>
                  <a:txBody>
                    <a:bodyPr/>
                    <a:lstStyle/>
                    <a:p>
                      <a:r>
                        <a:rPr lang="en-US" sz="800" b="0" i="0">
                          <a:solidFill>
                            <a:srgbClr val="0078D4"/>
                          </a:solidFill>
                          <a:latin typeface="Segoe UI" panose="020B0502040204020203" pitchFamily="34" charset="0"/>
                          <a:cs typeface="Segoe UI" panose="020B0502040204020203" pitchFamily="34" charset="0"/>
                        </a:rPr>
                        <a:t>Storage</a:t>
                      </a:r>
                      <a:r>
                        <a:rPr lang="en-US" sz="800" b="0" i="0" baseline="30000">
                          <a:solidFill>
                            <a:srgbClr val="0078D4"/>
                          </a:solidFill>
                          <a:latin typeface="Segoe UI" panose="020B0502040204020203" pitchFamily="34" charset="0"/>
                          <a:cs typeface="Segoe UI" panose="020B0502040204020203" pitchFamily="34" charset="0"/>
                        </a:rPr>
                        <a:t>2</a:t>
                      </a:r>
                    </a:p>
                  </a:txBody>
                  <a:tcPr anchor="ctr">
                    <a:lnL w="12700" cmpd="sng">
                      <a:noFill/>
                    </a:lnL>
                    <a:lnR w="12700" cmpd="sng">
                      <a:noFill/>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noFill/>
                  </a:tcPr>
                </a:tc>
                <a:tc>
                  <a:txBody>
                    <a:bodyPr/>
                    <a:lstStyle/>
                    <a:p>
                      <a:r>
                        <a:rPr lang="en-US" sz="800" b="0" i="0">
                          <a:solidFill>
                            <a:schemeClr val="tx1">
                              <a:lumMod val="75000"/>
                              <a:lumOff val="25000"/>
                            </a:schemeClr>
                          </a:solidFill>
                          <a:latin typeface="Segoe UI" panose="020B0502040204020203" pitchFamily="34" charset="0"/>
                          <a:cs typeface="Segoe UI" panose="020B0502040204020203" pitchFamily="34" charset="0"/>
                        </a:rPr>
                        <a:t>eMMC drive: 64GB (Wi-Fi)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a:solidFill>
                            <a:schemeClr val="tx1">
                              <a:lumMod val="75000"/>
                              <a:lumOff val="25000"/>
                            </a:schemeClr>
                          </a:solidFill>
                          <a:latin typeface="Segoe UI" panose="020B0502040204020203" pitchFamily="34" charset="0"/>
                          <a:cs typeface="Segoe UI" panose="020B0502040204020203" pitchFamily="34" charset="0"/>
                        </a:rPr>
                        <a:t>Solid-state drive (SSD): 128GB (Wi-Fi or LTE); 256GB (LTE)</a:t>
                      </a:r>
                    </a:p>
                  </a:txBody>
                  <a:tcPr anchor="ctr">
                    <a:lnL w="12700" cmpd="sng">
                      <a:noFill/>
                    </a:lnL>
                    <a:lnR w="12700" cmpd="sng">
                      <a:noFill/>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noFill/>
                  </a:tcPr>
                </a:tc>
                <a:extLst>
                  <a:ext uri="{0D108BD9-81ED-4DB2-BD59-A6C34878D82A}">
                    <a16:rowId xmlns:a16="http://schemas.microsoft.com/office/drawing/2014/main" val="75786502"/>
                  </a:ext>
                </a:extLst>
              </a:tr>
              <a:tr h="370840">
                <a:tc>
                  <a:txBody>
                    <a:bodyPr/>
                    <a:lstStyle/>
                    <a:p>
                      <a:r>
                        <a:rPr lang="en-US" sz="800" b="0" i="0">
                          <a:solidFill>
                            <a:srgbClr val="0078D4"/>
                          </a:solidFill>
                          <a:latin typeface="Segoe UI" panose="020B0502040204020203" pitchFamily="34" charset="0"/>
                          <a:cs typeface="Segoe UI" panose="020B0502040204020203" pitchFamily="34" charset="0"/>
                        </a:rPr>
                        <a:t>Battery life</a:t>
                      </a:r>
                      <a:r>
                        <a:rPr lang="en-US" sz="800" b="0" i="0" baseline="30000">
                          <a:solidFill>
                            <a:srgbClr val="0078D4"/>
                          </a:solidFill>
                          <a:latin typeface="Segoe UI" panose="020B0502040204020203" pitchFamily="34" charset="0"/>
                          <a:cs typeface="Segoe UI" panose="020B0502040204020203" pitchFamily="34" charset="0"/>
                        </a:rPr>
                        <a:t>3</a:t>
                      </a:r>
                    </a:p>
                  </a:txBody>
                  <a:tcPr anchor="ctr">
                    <a:lnL w="12700" cmpd="sng">
                      <a:noFill/>
                    </a:lnL>
                    <a:lnR w="12700" cmpd="sng">
                      <a:noFill/>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noFill/>
                  </a:tcPr>
                </a:tc>
                <a:tc>
                  <a:txBody>
                    <a:bodyPr/>
                    <a:lstStyle/>
                    <a:p>
                      <a:r>
                        <a:rPr lang="en-US" sz="800" b="0" i="0">
                          <a:solidFill>
                            <a:schemeClr val="tx1">
                              <a:lumMod val="75000"/>
                              <a:lumOff val="25000"/>
                            </a:schemeClr>
                          </a:solidFill>
                          <a:latin typeface="Segoe UI" panose="020B0502040204020203" pitchFamily="34" charset="0"/>
                          <a:cs typeface="Segoe UI" panose="020B0502040204020203" pitchFamily="34" charset="0"/>
                        </a:rPr>
                        <a:t>Up to 10 hours of typical device usage</a:t>
                      </a:r>
                    </a:p>
                  </a:txBody>
                  <a:tcPr anchor="ctr">
                    <a:lnL w="12700" cmpd="sng">
                      <a:noFill/>
                    </a:lnL>
                    <a:lnR w="12700" cmpd="sng">
                      <a:noFill/>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noFill/>
                  </a:tcPr>
                </a:tc>
                <a:extLst>
                  <a:ext uri="{0D108BD9-81ED-4DB2-BD59-A6C34878D82A}">
                    <a16:rowId xmlns:a16="http://schemas.microsoft.com/office/drawing/2014/main" val="3459984988"/>
                  </a:ext>
                </a:extLst>
              </a:tr>
              <a:tr h="370840">
                <a:tc>
                  <a:txBody>
                    <a:bodyPr/>
                    <a:lstStyle/>
                    <a:p>
                      <a:r>
                        <a:rPr lang="en-US" sz="800" b="0" i="0">
                          <a:solidFill>
                            <a:srgbClr val="0078D4"/>
                          </a:solidFill>
                          <a:latin typeface="Segoe UI" panose="020B0502040204020203" pitchFamily="34" charset="0"/>
                          <a:cs typeface="Segoe UI" panose="020B0502040204020203" pitchFamily="34" charset="0"/>
                        </a:rPr>
                        <a:t>Graphics</a:t>
                      </a:r>
                    </a:p>
                  </a:txBody>
                  <a:tcPr anchor="ctr">
                    <a:lnL w="12700" cmpd="sng">
                      <a:noFill/>
                    </a:lnL>
                    <a:lnR w="12700" cmpd="sng">
                      <a:noFill/>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noFill/>
                  </a:tcPr>
                </a:tc>
                <a:tc>
                  <a:txBody>
                    <a:bodyPr/>
                    <a:lstStyle/>
                    <a:p>
                      <a:r>
                        <a:rPr lang="en-US" sz="800" b="0" i="0">
                          <a:solidFill>
                            <a:schemeClr val="tx1">
                              <a:lumMod val="75000"/>
                              <a:lumOff val="25000"/>
                            </a:schemeClr>
                          </a:solidFill>
                          <a:latin typeface="Segoe UI" panose="020B0502040204020203" pitchFamily="34" charset="0"/>
                          <a:cs typeface="Segoe UI" panose="020B0502040204020203" pitchFamily="34" charset="0"/>
                        </a:rPr>
                        <a:t>Intel® HD Graphics 615</a:t>
                      </a:r>
                    </a:p>
                  </a:txBody>
                  <a:tcPr anchor="ctr">
                    <a:lnL w="12700" cmpd="sng">
                      <a:noFill/>
                    </a:lnL>
                    <a:lnR w="12700" cmpd="sng">
                      <a:noFill/>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noFill/>
                  </a:tcPr>
                </a:tc>
                <a:extLst>
                  <a:ext uri="{0D108BD9-81ED-4DB2-BD59-A6C34878D82A}">
                    <a16:rowId xmlns:a16="http://schemas.microsoft.com/office/drawing/2014/main" val="3109435418"/>
                  </a:ext>
                </a:extLst>
              </a:tr>
              <a:tr h="370840">
                <a:tc>
                  <a:txBody>
                    <a:bodyPr/>
                    <a:lstStyle/>
                    <a:p>
                      <a:r>
                        <a:rPr lang="en-US" sz="800" b="0" i="0">
                          <a:solidFill>
                            <a:srgbClr val="0078D4"/>
                          </a:solidFill>
                          <a:latin typeface="Segoe UI" panose="020B0502040204020203" pitchFamily="34" charset="0"/>
                          <a:cs typeface="Segoe UI" panose="020B0502040204020203" pitchFamily="34" charset="0"/>
                        </a:rPr>
                        <a:t>Connections</a:t>
                      </a:r>
                    </a:p>
                  </a:txBody>
                  <a:tcPr anchor="ctr">
                    <a:lnL w="12700" cmpd="sng">
                      <a:noFill/>
                    </a:lnL>
                    <a:lnR w="12700" cmpd="sng">
                      <a:noFill/>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noFill/>
                  </a:tcPr>
                </a:tc>
                <a:tc>
                  <a:txBody>
                    <a:bodyPr/>
                    <a:lstStyle/>
                    <a:p>
                      <a:r>
                        <a:rPr lang="en-US" sz="800" b="0" i="0">
                          <a:solidFill>
                            <a:schemeClr val="tx1">
                              <a:lumMod val="75000"/>
                              <a:lumOff val="25000"/>
                            </a:schemeClr>
                          </a:solidFill>
                          <a:latin typeface="Segoe UI" panose="020B0502040204020203" pitchFamily="34" charset="0"/>
                          <a:cs typeface="Segoe UI" panose="020B0502040204020203" pitchFamily="34" charset="0"/>
                        </a:rPr>
                        <a:t>1 x USB-C®</a:t>
                      </a:r>
                    </a:p>
                    <a:p>
                      <a:r>
                        <a:rPr lang="en-US" sz="800" b="0" i="0">
                          <a:solidFill>
                            <a:schemeClr val="tx1">
                              <a:lumMod val="75000"/>
                              <a:lumOff val="25000"/>
                            </a:schemeClr>
                          </a:solidFill>
                          <a:latin typeface="Segoe UI" panose="020B0502040204020203" pitchFamily="34" charset="0"/>
                          <a:cs typeface="Segoe UI" panose="020B0502040204020203" pitchFamily="34" charset="0"/>
                        </a:rPr>
                        <a:t>3.5 mm headphone jack</a:t>
                      </a:r>
                    </a:p>
                    <a:p>
                      <a:r>
                        <a:rPr lang="en-US" sz="800" b="0" i="0">
                          <a:solidFill>
                            <a:schemeClr val="tx1">
                              <a:lumMod val="75000"/>
                              <a:lumOff val="25000"/>
                            </a:schemeClr>
                          </a:solidFill>
                          <a:latin typeface="Segoe UI" panose="020B0502040204020203" pitchFamily="34" charset="0"/>
                          <a:cs typeface="Segoe UI" panose="020B0502040204020203" pitchFamily="34" charset="0"/>
                        </a:rPr>
                        <a:t>1 x Surface Connect port</a:t>
                      </a:r>
                    </a:p>
                    <a:p>
                      <a:r>
                        <a:rPr lang="en-US" sz="800" b="0" i="0">
                          <a:solidFill>
                            <a:schemeClr val="tx1">
                              <a:lumMod val="75000"/>
                              <a:lumOff val="25000"/>
                            </a:schemeClr>
                          </a:solidFill>
                          <a:latin typeface="Segoe UI" panose="020B0502040204020203" pitchFamily="34" charset="0"/>
                          <a:cs typeface="Segoe UI" panose="020B0502040204020203" pitchFamily="34" charset="0"/>
                        </a:rPr>
                        <a:t>Surface Type Cover Port</a:t>
                      </a:r>
                    </a:p>
                    <a:p>
                      <a:r>
                        <a:rPr lang="en-US" sz="800" b="0" i="0" err="1">
                          <a:solidFill>
                            <a:schemeClr val="tx1">
                              <a:lumMod val="75000"/>
                              <a:lumOff val="25000"/>
                            </a:schemeClr>
                          </a:solidFill>
                          <a:latin typeface="Segoe UI" panose="020B0502040204020203" pitchFamily="34" charset="0"/>
                          <a:cs typeface="Segoe UI" panose="020B0502040204020203" pitchFamily="34" charset="0"/>
                        </a:rPr>
                        <a:t>MicroSDXC</a:t>
                      </a:r>
                      <a:r>
                        <a:rPr lang="en-US" sz="800" b="0" i="0">
                          <a:solidFill>
                            <a:schemeClr val="tx1">
                              <a:lumMod val="75000"/>
                              <a:lumOff val="25000"/>
                            </a:schemeClr>
                          </a:solidFill>
                          <a:latin typeface="Segoe UI" panose="020B0502040204020203" pitchFamily="34" charset="0"/>
                          <a:cs typeface="Segoe UI" panose="020B0502040204020203" pitchFamily="34" charset="0"/>
                        </a:rPr>
                        <a:t> Card Reader</a:t>
                      </a:r>
                    </a:p>
                    <a:p>
                      <a:r>
                        <a:rPr lang="en-US" sz="800" b="0" i="0">
                          <a:solidFill>
                            <a:schemeClr val="tx1">
                              <a:lumMod val="75000"/>
                              <a:lumOff val="25000"/>
                            </a:schemeClr>
                          </a:solidFill>
                          <a:latin typeface="Segoe UI" panose="020B0502040204020203" pitchFamily="34" charset="0"/>
                          <a:cs typeface="Segoe UI" panose="020B0502040204020203" pitchFamily="34" charset="0"/>
                        </a:rPr>
                        <a:t>Nano SIM tray</a:t>
                      </a:r>
                    </a:p>
                  </a:txBody>
                  <a:tcPr anchor="ctr">
                    <a:lnL w="12700" cmpd="sng">
                      <a:noFill/>
                    </a:lnL>
                    <a:lnR w="12700" cmpd="sng">
                      <a:noFill/>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noFill/>
                  </a:tcPr>
                </a:tc>
                <a:extLst>
                  <a:ext uri="{0D108BD9-81ED-4DB2-BD59-A6C34878D82A}">
                    <a16:rowId xmlns:a16="http://schemas.microsoft.com/office/drawing/2014/main" val="2160864246"/>
                  </a:ext>
                </a:extLst>
              </a:tr>
              <a:tr h="370840">
                <a:tc>
                  <a:txBody>
                    <a:bodyPr/>
                    <a:lstStyle/>
                    <a:p>
                      <a:r>
                        <a:rPr lang="en-US" sz="800" b="0" i="0">
                          <a:solidFill>
                            <a:srgbClr val="0078D4"/>
                          </a:solidFill>
                          <a:latin typeface="Segoe UI" panose="020B0502040204020203" pitchFamily="34" charset="0"/>
                          <a:cs typeface="Segoe UI" panose="020B0502040204020203" pitchFamily="34" charset="0"/>
                        </a:rPr>
                        <a:t>Cameras, video and audio</a:t>
                      </a:r>
                    </a:p>
                  </a:txBody>
                  <a:tcPr anchor="ctr">
                    <a:lnL w="12700" cmpd="sng">
                      <a:noFill/>
                    </a:lnL>
                    <a:lnR w="12700" cmpd="sng">
                      <a:noFill/>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noFill/>
                  </a:tcPr>
                </a:tc>
                <a:tc>
                  <a:txBody>
                    <a:bodyPr/>
                    <a:lstStyle/>
                    <a:p>
                      <a:r>
                        <a:rPr lang="en-US" sz="800" b="0" i="0">
                          <a:solidFill>
                            <a:schemeClr val="tx1">
                              <a:lumMod val="75000"/>
                              <a:lumOff val="25000"/>
                            </a:schemeClr>
                          </a:solidFill>
                          <a:latin typeface="Segoe UI" panose="020B0502040204020203" pitchFamily="34" charset="0"/>
                          <a:cs typeface="Segoe UI" panose="020B0502040204020203" pitchFamily="34" charset="0"/>
                        </a:rPr>
                        <a:t>Windows Hello face authentication camera (front-facing)</a:t>
                      </a:r>
                    </a:p>
                    <a:p>
                      <a:r>
                        <a:rPr lang="en-US" sz="800" b="0" i="0">
                          <a:solidFill>
                            <a:schemeClr val="tx1">
                              <a:lumMod val="75000"/>
                              <a:lumOff val="25000"/>
                            </a:schemeClr>
                          </a:solidFill>
                          <a:latin typeface="Segoe UI" panose="020B0502040204020203" pitchFamily="34" charset="0"/>
                          <a:cs typeface="Segoe UI" panose="020B0502040204020203" pitchFamily="34" charset="0"/>
                        </a:rPr>
                        <a:t>5.0MP front-facing camera with 1080p HD video</a:t>
                      </a:r>
                    </a:p>
                    <a:p>
                      <a:r>
                        <a:rPr lang="en-US" sz="800" b="0" i="0">
                          <a:solidFill>
                            <a:schemeClr val="tx1">
                              <a:lumMod val="75000"/>
                              <a:lumOff val="25000"/>
                            </a:schemeClr>
                          </a:solidFill>
                          <a:latin typeface="Segoe UI" panose="020B0502040204020203" pitchFamily="34" charset="0"/>
                          <a:cs typeface="Segoe UI" panose="020B0502040204020203" pitchFamily="34" charset="0"/>
                        </a:rPr>
                        <a:t>8.0MP rear-facing autofocus camera with 1080p HD video</a:t>
                      </a:r>
                    </a:p>
                    <a:p>
                      <a:r>
                        <a:rPr lang="en-US" sz="800" b="0" i="0">
                          <a:solidFill>
                            <a:schemeClr val="tx1">
                              <a:lumMod val="75000"/>
                              <a:lumOff val="25000"/>
                            </a:schemeClr>
                          </a:solidFill>
                          <a:latin typeface="Segoe UI" panose="020B0502040204020203" pitchFamily="34" charset="0"/>
                          <a:cs typeface="Segoe UI" panose="020B0502040204020203" pitchFamily="34" charset="0"/>
                        </a:rPr>
                        <a:t>Enhanced dual far-field Studio Mics</a:t>
                      </a:r>
                    </a:p>
                    <a:p>
                      <a:r>
                        <a:rPr lang="en-US" sz="800" b="0" i="0">
                          <a:solidFill>
                            <a:schemeClr val="tx1">
                              <a:lumMod val="75000"/>
                              <a:lumOff val="25000"/>
                            </a:schemeClr>
                          </a:solidFill>
                          <a:latin typeface="Segoe UI" panose="020B0502040204020203" pitchFamily="34" charset="0"/>
                          <a:cs typeface="Segoe UI" panose="020B0502040204020203" pitchFamily="34" charset="0"/>
                        </a:rPr>
                        <a:t>2W stereo speakers with Dolby® Audio™ Premium</a:t>
                      </a:r>
                    </a:p>
                  </a:txBody>
                  <a:tcPr anchor="ctr">
                    <a:lnL w="12700" cmpd="sng">
                      <a:noFill/>
                    </a:lnL>
                    <a:lnR w="12700" cmpd="sng">
                      <a:noFill/>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noFill/>
                  </a:tcPr>
                </a:tc>
                <a:extLst>
                  <a:ext uri="{0D108BD9-81ED-4DB2-BD59-A6C34878D82A}">
                    <a16:rowId xmlns:a16="http://schemas.microsoft.com/office/drawing/2014/main" val="1104749252"/>
                  </a:ext>
                </a:extLst>
              </a:tr>
              <a:tr h="370840">
                <a:tc>
                  <a:txBody>
                    <a:bodyPr/>
                    <a:lstStyle/>
                    <a:p>
                      <a:r>
                        <a:rPr lang="en-US" sz="800" b="0" i="0">
                          <a:solidFill>
                            <a:srgbClr val="0078D4"/>
                          </a:solidFill>
                          <a:latin typeface="Segoe UI" panose="020B0502040204020203" pitchFamily="34" charset="0"/>
                          <a:cs typeface="Segoe UI" panose="020B0502040204020203" pitchFamily="34" charset="0"/>
                        </a:rPr>
                        <a:t>Wireless</a:t>
                      </a:r>
                    </a:p>
                  </a:txBody>
                  <a:tcPr anchor="ctr">
                    <a:lnL w="12700" cmpd="sng">
                      <a:noFill/>
                    </a:lnL>
                    <a:lnR w="12700" cmpd="sng">
                      <a:noFill/>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noFill/>
                  </a:tcPr>
                </a:tc>
                <a:tc>
                  <a:txBody>
                    <a:bodyPr/>
                    <a:lstStyle/>
                    <a:p>
                      <a:r>
                        <a:rPr lang="en-US" sz="800" b="0" i="0">
                          <a:solidFill>
                            <a:schemeClr val="tx1">
                              <a:lumMod val="75000"/>
                              <a:lumOff val="25000"/>
                            </a:schemeClr>
                          </a:solidFill>
                          <a:latin typeface="Segoe UI" panose="020B0502040204020203" pitchFamily="34" charset="0"/>
                          <a:cs typeface="Segoe UI" panose="020B0502040204020203" pitchFamily="34" charset="0"/>
                        </a:rPr>
                        <a:t>Wi-Fi: IEEE 802.11 a/b/g/n/ac/ax compatible</a:t>
                      </a:r>
                    </a:p>
                    <a:p>
                      <a:r>
                        <a:rPr lang="en-US" sz="800" b="0" i="0">
                          <a:solidFill>
                            <a:schemeClr val="tx1">
                              <a:lumMod val="75000"/>
                              <a:lumOff val="25000"/>
                            </a:schemeClr>
                          </a:solidFill>
                          <a:latin typeface="Segoe UI" panose="020B0502040204020203" pitchFamily="34" charset="0"/>
                          <a:cs typeface="Segoe UI" panose="020B0502040204020203" pitchFamily="34" charset="0"/>
                        </a:rPr>
                        <a:t>Bluetooth® Wireless 5.0 technology</a:t>
                      </a:r>
                    </a:p>
                    <a:p>
                      <a:r>
                        <a:rPr lang="en-US" sz="800" b="0" i="0">
                          <a:solidFill>
                            <a:schemeClr val="tx1">
                              <a:lumMod val="75000"/>
                              <a:lumOff val="25000"/>
                            </a:schemeClr>
                          </a:solidFill>
                          <a:latin typeface="Segoe UI" panose="020B0502040204020203" pitchFamily="34" charset="0"/>
                          <a:cs typeface="Segoe UI" panose="020B0502040204020203" pitchFamily="34" charset="0"/>
                        </a:rPr>
                        <a:t>Qualcomm® Snapdragon™ X16 LTE modem</a:t>
                      </a:r>
                    </a:p>
                  </a:txBody>
                  <a:tcPr anchor="ctr">
                    <a:lnL w="12700" cmpd="sng">
                      <a:noFill/>
                    </a:lnL>
                    <a:lnR w="12700" cmpd="sng">
                      <a:noFill/>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noFill/>
                  </a:tcPr>
                </a:tc>
                <a:extLst>
                  <a:ext uri="{0D108BD9-81ED-4DB2-BD59-A6C34878D82A}">
                    <a16:rowId xmlns:a16="http://schemas.microsoft.com/office/drawing/2014/main" val="1419895565"/>
                  </a:ext>
                </a:extLst>
              </a:tr>
              <a:tr h="370840">
                <a:tc>
                  <a:txBody>
                    <a:bodyPr/>
                    <a:lstStyle/>
                    <a:p>
                      <a:r>
                        <a:rPr lang="en-US" sz="800" b="0" i="0">
                          <a:solidFill>
                            <a:srgbClr val="0078D4"/>
                          </a:solidFill>
                          <a:latin typeface="Segoe UI" panose="020B0502040204020203" pitchFamily="34" charset="0"/>
                          <a:cs typeface="Segoe UI" panose="020B0502040204020203" pitchFamily="34" charset="0"/>
                        </a:rPr>
                        <a:t>Exterior</a:t>
                      </a:r>
                    </a:p>
                  </a:txBody>
                  <a:tcPr anchor="ctr">
                    <a:lnL w="12700" cmpd="sng">
                      <a:noFill/>
                    </a:lnL>
                    <a:lnR w="12700" cmpd="sng">
                      <a:noFill/>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noFill/>
                  </a:tcPr>
                </a:tc>
                <a:tc>
                  <a:txBody>
                    <a:bodyPr/>
                    <a:lstStyle/>
                    <a:p>
                      <a:r>
                        <a:rPr lang="en-US" sz="800" b="0" i="0">
                          <a:solidFill>
                            <a:schemeClr val="tx1">
                              <a:lumMod val="75000"/>
                              <a:lumOff val="25000"/>
                            </a:schemeClr>
                          </a:solidFill>
                          <a:latin typeface="Segoe UI" panose="020B0502040204020203" pitchFamily="34" charset="0"/>
                          <a:cs typeface="Segoe UI" panose="020B0502040204020203" pitchFamily="34" charset="0"/>
                        </a:rPr>
                        <a:t>Casing: Magnesium</a:t>
                      </a:r>
                    </a:p>
                    <a:p>
                      <a:r>
                        <a:rPr lang="en-US" sz="800" b="0" i="0">
                          <a:solidFill>
                            <a:schemeClr val="tx1">
                              <a:lumMod val="75000"/>
                              <a:lumOff val="25000"/>
                            </a:schemeClr>
                          </a:solidFill>
                          <a:latin typeface="Segoe UI" panose="020B0502040204020203" pitchFamily="34" charset="0"/>
                          <a:cs typeface="Segoe UI" panose="020B0502040204020203" pitchFamily="34" charset="0"/>
                        </a:rPr>
                        <a:t>Color: Silver</a:t>
                      </a:r>
                    </a:p>
                    <a:p>
                      <a:r>
                        <a:rPr lang="en-US" sz="800" b="0" i="0">
                          <a:solidFill>
                            <a:schemeClr val="tx1">
                              <a:lumMod val="75000"/>
                              <a:lumOff val="25000"/>
                            </a:schemeClr>
                          </a:solidFill>
                          <a:latin typeface="Segoe UI" panose="020B0502040204020203" pitchFamily="34" charset="0"/>
                          <a:cs typeface="Segoe UI" panose="020B0502040204020203" pitchFamily="34" charset="0"/>
                        </a:rPr>
                        <a:t>Physical buttons: Volume, Power</a:t>
                      </a:r>
                    </a:p>
                  </a:txBody>
                  <a:tcPr anchor="ctr">
                    <a:lnL w="12700" cmpd="sng">
                      <a:noFill/>
                    </a:lnL>
                    <a:lnR w="12700" cmpd="sng">
                      <a:noFill/>
                    </a:lnR>
                    <a:lnT w="6350" cap="flat" cmpd="sng" algn="ctr">
                      <a:solidFill>
                        <a:schemeClr val="tx1">
                          <a:lumMod val="75000"/>
                          <a:lumOff val="25000"/>
                        </a:schemeClr>
                      </a:solidFill>
                      <a:prstDash val="solid"/>
                      <a:round/>
                      <a:headEnd type="none" w="med" len="med"/>
                      <a:tailEnd type="none" w="med" len="med"/>
                    </a:lnT>
                    <a:lnB w="6350" cap="flat" cmpd="sng" algn="ctr">
                      <a:solidFill>
                        <a:schemeClr val="tx1">
                          <a:lumMod val="75000"/>
                          <a:lumOff val="25000"/>
                        </a:schemeClr>
                      </a:solidFill>
                      <a:prstDash val="solid"/>
                      <a:round/>
                      <a:headEnd type="none" w="med" len="med"/>
                      <a:tailEnd type="none" w="med" len="med"/>
                    </a:lnB>
                    <a:noFill/>
                  </a:tcPr>
                </a:tc>
                <a:extLst>
                  <a:ext uri="{0D108BD9-81ED-4DB2-BD59-A6C34878D82A}">
                    <a16:rowId xmlns:a16="http://schemas.microsoft.com/office/drawing/2014/main" val="2404813766"/>
                  </a:ext>
                </a:extLst>
              </a:tr>
              <a:tr h="370840">
                <a:tc>
                  <a:txBody>
                    <a:bodyPr/>
                    <a:lstStyle/>
                    <a:p>
                      <a:r>
                        <a:rPr lang="en-US" sz="800" b="0" i="0">
                          <a:solidFill>
                            <a:srgbClr val="0078D4"/>
                          </a:solidFill>
                          <a:latin typeface="Segoe UI" panose="020B0502040204020203" pitchFamily="34" charset="0"/>
                          <a:cs typeface="Segoe UI" panose="020B0502040204020203" pitchFamily="34" charset="0"/>
                        </a:rPr>
                        <a:t>Warranty</a:t>
                      </a:r>
                      <a:r>
                        <a:rPr lang="en-US" sz="800" b="0" i="0" baseline="30000">
                          <a:solidFill>
                            <a:srgbClr val="0078D4"/>
                          </a:solidFill>
                          <a:latin typeface="Segoe UI" panose="020B0502040204020203" pitchFamily="34" charset="0"/>
                          <a:cs typeface="Segoe UI" panose="020B0502040204020203" pitchFamily="34" charset="0"/>
                        </a:rPr>
                        <a:t>4</a:t>
                      </a:r>
                    </a:p>
                  </a:txBody>
                  <a:tcPr anchor="ctr">
                    <a:lnL w="12700" cmpd="sng">
                      <a:noFill/>
                    </a:lnL>
                    <a:lnR w="12700" cmpd="sng">
                      <a:noFill/>
                    </a:lnR>
                    <a:lnT w="6350" cap="flat" cmpd="sng" algn="ctr">
                      <a:solidFill>
                        <a:schemeClr val="tx1">
                          <a:lumMod val="75000"/>
                          <a:lumOff val="25000"/>
                        </a:schemeClr>
                      </a:solidFill>
                      <a:prstDash val="solid"/>
                      <a:round/>
                      <a:headEnd type="none" w="med" len="med"/>
                      <a:tailEnd type="none" w="med" len="med"/>
                    </a:lnT>
                    <a:lnB w="12700" cmpd="sng">
                      <a:noFill/>
                    </a:lnB>
                    <a:noFill/>
                  </a:tcPr>
                </a:tc>
                <a:tc>
                  <a:txBody>
                    <a:bodyPr/>
                    <a:lstStyle/>
                    <a:p>
                      <a:r>
                        <a:rPr lang="en-US" sz="800" b="0" i="0">
                          <a:solidFill>
                            <a:schemeClr val="tx1">
                              <a:lumMod val="75000"/>
                              <a:lumOff val="25000"/>
                            </a:schemeClr>
                          </a:solidFill>
                          <a:latin typeface="Segoe UI" panose="020B0502040204020203" pitchFamily="34" charset="0"/>
                          <a:cs typeface="Segoe UI" panose="020B0502040204020203" pitchFamily="34" charset="0"/>
                        </a:rPr>
                        <a:t>1-year limited hardware warranty</a:t>
                      </a:r>
                    </a:p>
                  </a:txBody>
                  <a:tcPr anchor="ctr">
                    <a:lnL w="12700" cmpd="sng">
                      <a:noFill/>
                    </a:lnL>
                    <a:lnR w="12700" cmpd="sng">
                      <a:noFill/>
                    </a:lnR>
                    <a:lnT w="6350" cap="flat" cmpd="sng" algn="ctr">
                      <a:solidFill>
                        <a:schemeClr val="tx1">
                          <a:lumMod val="75000"/>
                          <a:lumOff val="25000"/>
                        </a:schemeClr>
                      </a:solidFill>
                      <a:prstDash val="solid"/>
                      <a:round/>
                      <a:headEnd type="none" w="med" len="med"/>
                      <a:tailEnd type="none" w="med" len="med"/>
                    </a:lnT>
                    <a:lnB w="12700" cmpd="sng">
                      <a:noFill/>
                    </a:lnB>
                    <a:noFill/>
                  </a:tcPr>
                </a:tc>
                <a:extLst>
                  <a:ext uri="{0D108BD9-81ED-4DB2-BD59-A6C34878D82A}">
                    <a16:rowId xmlns:a16="http://schemas.microsoft.com/office/drawing/2014/main" val="3374242622"/>
                  </a:ext>
                </a:extLst>
              </a:tr>
            </a:tbl>
          </a:graphicData>
        </a:graphic>
      </p:graphicFrame>
      <p:pic>
        <p:nvPicPr>
          <p:cNvPr id="8" name="Picture 7" descr="Windows | Intel Logo">
            <a:extLst>
              <a:ext uri="{FF2B5EF4-FFF2-40B4-BE49-F238E27FC236}">
                <a16:creationId xmlns:a16="http://schemas.microsoft.com/office/drawing/2014/main" id="{27680264-16EA-25A5-650A-BF9084B7C45F}"/>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52311" y="164565"/>
            <a:ext cx="2152251" cy="504317"/>
          </a:xfrm>
          <a:prstGeom prst="rect">
            <a:avLst/>
          </a:prstGeom>
          <a:ln>
            <a:noFill/>
          </a:ln>
        </p:spPr>
      </p:pic>
    </p:spTree>
    <p:extLst>
      <p:ext uri="{BB962C8B-B14F-4D97-AF65-F5344CB8AC3E}">
        <p14:creationId xmlns:p14="http://schemas.microsoft.com/office/powerpoint/2010/main" val="2614153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9">
            <a:extLst>
              <a:ext uri="{FF2B5EF4-FFF2-40B4-BE49-F238E27FC236}">
                <a16:creationId xmlns:a16="http://schemas.microsoft.com/office/drawing/2014/main" id="{22F20C57-17AD-5A52-0579-C3B1E970F3B5}"/>
              </a:ext>
            </a:extLst>
          </p:cNvPr>
          <p:cNvSpPr/>
          <p:nvPr/>
        </p:nvSpPr>
        <p:spPr>
          <a:xfrm>
            <a:off x="550862" y="5806599"/>
            <a:ext cx="6635938" cy="451609"/>
          </a:xfrm>
          <a:prstGeom prst="rect">
            <a:avLst/>
          </a:prstGeom>
          <a:solidFill>
            <a:srgbClr val="0078D4"/>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baseline="-25000"/>
          </a:p>
        </p:txBody>
      </p:sp>
      <p:sp>
        <p:nvSpPr>
          <p:cNvPr id="2" name="Rectangle: Rounded Corners 19">
            <a:extLst>
              <a:ext uri="{FF2B5EF4-FFF2-40B4-BE49-F238E27FC236}">
                <a16:creationId xmlns:a16="http://schemas.microsoft.com/office/drawing/2014/main" id="{C0E85F95-87DF-3659-FE5C-8FBCBC96EDC2}"/>
              </a:ext>
            </a:extLst>
          </p:cNvPr>
          <p:cNvSpPr/>
          <p:nvPr/>
        </p:nvSpPr>
        <p:spPr>
          <a:xfrm>
            <a:off x="2788832" y="3745128"/>
            <a:ext cx="2160000" cy="1988179"/>
          </a:xfrm>
          <a:prstGeom prst="rect">
            <a:avLst/>
          </a:prstGeom>
          <a:solidFill>
            <a:srgbClr val="F2F2F2"/>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endParaRPr lang="en-US" baseline="-25000"/>
          </a:p>
        </p:txBody>
      </p:sp>
      <p:sp>
        <p:nvSpPr>
          <p:cNvPr id="3" name="Rectangle: Rounded Corners 19">
            <a:extLst>
              <a:ext uri="{FF2B5EF4-FFF2-40B4-BE49-F238E27FC236}">
                <a16:creationId xmlns:a16="http://schemas.microsoft.com/office/drawing/2014/main" id="{37E809C5-37F1-D252-4DFB-E01AB45E049B}"/>
              </a:ext>
            </a:extLst>
          </p:cNvPr>
          <p:cNvSpPr/>
          <p:nvPr/>
        </p:nvSpPr>
        <p:spPr>
          <a:xfrm>
            <a:off x="5026801" y="3745128"/>
            <a:ext cx="2160000" cy="1988179"/>
          </a:xfrm>
          <a:prstGeom prst="rect">
            <a:avLst/>
          </a:prstGeom>
          <a:solidFill>
            <a:srgbClr val="F2F2F2"/>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endParaRPr lang="en-US" baseline="-25000"/>
          </a:p>
        </p:txBody>
      </p:sp>
      <p:sp>
        <p:nvSpPr>
          <p:cNvPr id="4" name="Rectangle: Rounded Corners 19">
            <a:extLst>
              <a:ext uri="{FF2B5EF4-FFF2-40B4-BE49-F238E27FC236}">
                <a16:creationId xmlns:a16="http://schemas.microsoft.com/office/drawing/2014/main" id="{A3D87361-DBFA-C0C0-9679-479167AB6E14}"/>
              </a:ext>
            </a:extLst>
          </p:cNvPr>
          <p:cNvSpPr/>
          <p:nvPr/>
        </p:nvSpPr>
        <p:spPr>
          <a:xfrm>
            <a:off x="550863" y="3745128"/>
            <a:ext cx="2160000" cy="1988179"/>
          </a:xfrm>
          <a:prstGeom prst="rect">
            <a:avLst/>
          </a:prstGeom>
          <a:solidFill>
            <a:srgbClr val="F2F2F2"/>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endParaRPr lang="en-US" baseline="-25000"/>
          </a:p>
        </p:txBody>
      </p:sp>
      <p:sp>
        <p:nvSpPr>
          <p:cNvPr id="5" name="TextBox 4">
            <a:extLst>
              <a:ext uri="{FF2B5EF4-FFF2-40B4-BE49-F238E27FC236}">
                <a16:creationId xmlns:a16="http://schemas.microsoft.com/office/drawing/2014/main" id="{FB32916B-401A-903C-D5AA-EFBF61240AE2}"/>
              </a:ext>
            </a:extLst>
          </p:cNvPr>
          <p:cNvSpPr txBox="1"/>
          <p:nvPr/>
        </p:nvSpPr>
        <p:spPr>
          <a:xfrm>
            <a:off x="552300" y="888734"/>
            <a:ext cx="10801499" cy="1661993"/>
          </a:xfrm>
          <a:prstGeom prst="rect">
            <a:avLst/>
          </a:prstGeom>
          <a:noFill/>
        </p:spPr>
        <p:txBody>
          <a:bodyPr wrap="square" lIns="0" tIns="0" rIns="0" bIns="0" rtlCol="0">
            <a:spAutoFit/>
          </a:bodyPr>
          <a:lstStyle/>
          <a:p>
            <a:pPr algn="l" defTabSz="932742">
              <a:lnSpc>
                <a:spcPct val="100000"/>
              </a:lnSpc>
            </a:pPr>
            <a:r>
              <a:rPr lang="en-US" sz="3600">
                <a:ln w="3175">
                  <a:noFill/>
                </a:ln>
                <a:solidFill>
                  <a:srgbClr val="3F3F3F"/>
                </a:solidFill>
                <a:latin typeface="Segoe UI Light" panose="020B0502040204020203" pitchFamily="34" charset="0"/>
                <a:ea typeface="+mn-ea"/>
                <a:cs typeface="Segoe UI Light" panose="020B0502040204020203" pitchFamily="34" charset="0"/>
              </a:rPr>
              <a:t>Streamlined Adoption and </a:t>
            </a:r>
            <a:br>
              <a:rPr lang="en-US" sz="3600">
                <a:ln w="3175">
                  <a:noFill/>
                </a:ln>
                <a:solidFill>
                  <a:srgbClr val="3F3F3F"/>
                </a:solidFill>
                <a:latin typeface="Segoe UI Light" panose="020B0502040204020203" pitchFamily="34" charset="0"/>
                <a:ea typeface="+mn-ea"/>
                <a:cs typeface="Segoe UI Light" panose="020B0502040204020203" pitchFamily="34" charset="0"/>
              </a:rPr>
            </a:br>
            <a:r>
              <a:rPr lang="en-US" sz="3600">
                <a:ln w="3175">
                  <a:noFill/>
                </a:ln>
                <a:solidFill>
                  <a:srgbClr val="3F3F3F"/>
                </a:solidFill>
                <a:latin typeface="Segoe UI Light" panose="020B0502040204020203" pitchFamily="34" charset="0"/>
                <a:ea typeface="+mn-ea"/>
                <a:cs typeface="Segoe UI Light" panose="020B0502040204020203" pitchFamily="34" charset="0"/>
              </a:rPr>
              <a:t>Comprehensive Support for </a:t>
            </a:r>
            <a:br>
              <a:rPr lang="en-US" sz="3600">
                <a:ln w="3175">
                  <a:noFill/>
                </a:ln>
                <a:solidFill>
                  <a:srgbClr val="3F3F3F"/>
                </a:solidFill>
                <a:latin typeface="Segoe UI Light" panose="020B0502040204020203" pitchFamily="34" charset="0"/>
                <a:ea typeface="+mn-ea"/>
                <a:cs typeface="Segoe UI Light" panose="020B0502040204020203" pitchFamily="34" charset="0"/>
              </a:rPr>
            </a:br>
            <a:r>
              <a:rPr lang="en-US" sz="3600">
                <a:ln w="3175">
                  <a:noFill/>
                </a:ln>
                <a:solidFill>
                  <a:srgbClr val="3F3F3F"/>
                </a:solidFill>
                <a:latin typeface="Segoe UI Light" panose="020B0502040204020203" pitchFamily="34" charset="0"/>
                <a:ea typeface="+mn-ea"/>
                <a:cs typeface="Segoe UI Light" panose="020B0502040204020203" pitchFamily="34" charset="0"/>
              </a:rPr>
              <a:t>Windows 11 Pro</a:t>
            </a:r>
          </a:p>
        </p:txBody>
      </p:sp>
      <p:sp>
        <p:nvSpPr>
          <p:cNvPr id="6" name="TextBox 5">
            <a:extLst>
              <a:ext uri="{FF2B5EF4-FFF2-40B4-BE49-F238E27FC236}">
                <a16:creationId xmlns:a16="http://schemas.microsoft.com/office/drawing/2014/main" id="{7F356093-8AC3-47BB-71D4-404BD476B950}"/>
              </a:ext>
            </a:extLst>
          </p:cNvPr>
          <p:cNvSpPr txBox="1"/>
          <p:nvPr/>
        </p:nvSpPr>
        <p:spPr>
          <a:xfrm>
            <a:off x="467808" y="2811027"/>
            <a:ext cx="6715505" cy="738664"/>
          </a:xfrm>
          <a:prstGeom prst="rect">
            <a:avLst/>
          </a:prstGeom>
          <a:noFill/>
        </p:spPr>
        <p:txBody>
          <a:bodyPr wrap="square" lIns="91440" tIns="45720" rIns="91440" bIns="45720" anchor="t">
            <a:spAutoFit/>
          </a:bodyPr>
          <a:lstStyle/>
          <a:p>
            <a:r>
              <a:rPr lang="en-GB" sz="1400">
                <a:solidFill>
                  <a:srgbClr val="3F3F3F"/>
                </a:solidFill>
                <a:latin typeface="Segoe UI Semibold"/>
                <a:cs typeface="Segoe UI Light"/>
              </a:rPr>
              <a:t>Transitioning to a new operating system can seem daunting, but with our </a:t>
            </a:r>
            <a:br>
              <a:rPr lang="en-GB" sz="1400">
                <a:solidFill>
                  <a:srgbClr val="3F3F3F"/>
                </a:solidFill>
                <a:latin typeface="Segoe UI Semibold"/>
                <a:cs typeface="Segoe UI Light"/>
              </a:rPr>
            </a:br>
            <a:r>
              <a:rPr lang="en-GB" sz="1400">
                <a:solidFill>
                  <a:srgbClr val="3F3F3F"/>
                </a:solidFill>
                <a:latin typeface="Segoe UI Semibold"/>
                <a:cs typeface="Segoe UI Light"/>
              </a:rPr>
              <a:t>full-service approach, upgrading to Windows 11 Pro is seamless and stress-free. Our tailored services ensure that your transition is smooth and beneficial:</a:t>
            </a:r>
          </a:p>
        </p:txBody>
      </p:sp>
      <p:pic>
        <p:nvPicPr>
          <p:cNvPr id="7" name="Picture 6" descr="A person smiling while holding a tablet&#10;&#10;Description automatically generated">
            <a:extLst>
              <a:ext uri="{FF2B5EF4-FFF2-40B4-BE49-F238E27FC236}">
                <a16:creationId xmlns:a16="http://schemas.microsoft.com/office/drawing/2014/main" id="{A2C0BBAF-0306-5D88-4155-84790AF82765}"/>
              </a:ext>
            </a:extLst>
          </p:cNvPr>
          <p:cNvPicPr>
            <a:picLocks noChangeAspect="1"/>
          </p:cNvPicPr>
          <p:nvPr/>
        </p:nvPicPr>
        <p:blipFill rotWithShape="1">
          <a:blip r:embed="rId3"/>
          <a:srcRect l="31756" r="24844"/>
          <a:stretch/>
        </p:blipFill>
        <p:spPr>
          <a:xfrm>
            <a:off x="7726680" y="0"/>
            <a:ext cx="4464477" cy="6858000"/>
          </a:xfrm>
          <a:prstGeom prst="rect">
            <a:avLst/>
          </a:prstGeom>
        </p:spPr>
      </p:pic>
      <p:sp>
        <p:nvSpPr>
          <p:cNvPr id="8" name="TextBox 7">
            <a:extLst>
              <a:ext uri="{FF2B5EF4-FFF2-40B4-BE49-F238E27FC236}">
                <a16:creationId xmlns:a16="http://schemas.microsoft.com/office/drawing/2014/main" id="{0D9E88FE-E324-FD7A-6D23-56763AB7A409}"/>
              </a:ext>
            </a:extLst>
          </p:cNvPr>
          <p:cNvSpPr txBox="1"/>
          <p:nvPr/>
        </p:nvSpPr>
        <p:spPr>
          <a:xfrm>
            <a:off x="687305" y="4013267"/>
            <a:ext cx="1861616" cy="1051570"/>
          </a:xfrm>
          <a:prstGeom prst="rect">
            <a:avLst/>
          </a:prstGeom>
          <a:noFill/>
        </p:spPr>
        <p:txBody>
          <a:bodyPr wrap="square" lIns="0" tIns="0" rIns="0" bIns="0" rtlCol="0" anchor="t">
            <a:spAutoFit/>
          </a:bodyPr>
          <a:lstStyle/>
          <a:p>
            <a:pPr algn="ctr">
              <a:spcAft>
                <a:spcPts val="1000"/>
              </a:spcAft>
            </a:pPr>
            <a:r>
              <a:rPr lang="en-GB" sz="1200">
                <a:solidFill>
                  <a:srgbClr val="3F3F3F"/>
                </a:solidFill>
                <a:latin typeface="Segoe UI Semibold"/>
                <a:cs typeface="Segoe UI Light"/>
              </a:rPr>
              <a:t>Secure Hardware </a:t>
            </a:r>
            <a:br>
              <a:rPr lang="en-GB" sz="1200">
                <a:solidFill>
                  <a:srgbClr val="3F3F3F"/>
                </a:solidFill>
                <a:latin typeface="Segoe UI Semibold"/>
                <a:cs typeface="Segoe UI Light"/>
              </a:rPr>
            </a:br>
            <a:r>
              <a:rPr lang="en-GB" sz="1200">
                <a:solidFill>
                  <a:srgbClr val="3F3F3F"/>
                </a:solidFill>
                <a:latin typeface="Segoe UI Semibold"/>
                <a:cs typeface="Segoe UI Light"/>
              </a:rPr>
              <a:t>Disposal:</a:t>
            </a:r>
          </a:p>
          <a:p>
            <a:pPr marL="0" indent="0" algn="ctr">
              <a:spcAft>
                <a:spcPts val="1000"/>
              </a:spcAft>
              <a:buNone/>
            </a:pPr>
            <a:r>
              <a:rPr lang="en-GB" sz="1200">
                <a:solidFill>
                  <a:srgbClr val="3F3F3F"/>
                </a:solidFill>
                <a:latin typeface="Segoe UI Light"/>
                <a:cs typeface="Segoe UI Light"/>
              </a:rPr>
              <a:t>We take care of disposing of your old hardware securely, responsibly and sustainably.</a:t>
            </a:r>
          </a:p>
        </p:txBody>
      </p:sp>
      <p:sp>
        <p:nvSpPr>
          <p:cNvPr id="9" name="Content Placeholder 2">
            <a:extLst>
              <a:ext uri="{FF2B5EF4-FFF2-40B4-BE49-F238E27FC236}">
                <a16:creationId xmlns:a16="http://schemas.microsoft.com/office/drawing/2014/main" id="{A05A7BE8-642D-FE0F-EA4E-D1A622F0FD7F}"/>
              </a:ext>
            </a:extLst>
          </p:cNvPr>
          <p:cNvSpPr txBox="1">
            <a:spLocks/>
          </p:cNvSpPr>
          <p:nvPr/>
        </p:nvSpPr>
        <p:spPr>
          <a:xfrm>
            <a:off x="1078680" y="5891572"/>
            <a:ext cx="5580303" cy="30611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a:solidFill>
                  <a:schemeClr val="bg1"/>
                </a:solidFill>
                <a:latin typeface="Segoe UI Semibold"/>
                <a:cs typeface="Segoe UI Light"/>
              </a:rPr>
              <a:t>Upgrade without extensive downtime or disruptions</a:t>
            </a:r>
          </a:p>
        </p:txBody>
      </p:sp>
      <p:sp>
        <p:nvSpPr>
          <p:cNvPr id="10" name="TextBox 9">
            <a:extLst>
              <a:ext uri="{FF2B5EF4-FFF2-40B4-BE49-F238E27FC236}">
                <a16:creationId xmlns:a16="http://schemas.microsoft.com/office/drawing/2014/main" id="{C2BAF4FF-00A9-B642-E214-3A4468D5F6B3}"/>
              </a:ext>
            </a:extLst>
          </p:cNvPr>
          <p:cNvSpPr txBox="1"/>
          <p:nvPr/>
        </p:nvSpPr>
        <p:spPr>
          <a:xfrm>
            <a:off x="2936432" y="4013267"/>
            <a:ext cx="1864800" cy="1236236"/>
          </a:xfrm>
          <a:prstGeom prst="rect">
            <a:avLst/>
          </a:prstGeom>
          <a:noFill/>
        </p:spPr>
        <p:txBody>
          <a:bodyPr wrap="square" lIns="0" tIns="0" rIns="0" bIns="0" rtlCol="0" anchor="t">
            <a:spAutoFit/>
          </a:bodyPr>
          <a:lstStyle/>
          <a:p>
            <a:pPr algn="ctr">
              <a:spcAft>
                <a:spcPts val="1000"/>
              </a:spcAft>
            </a:pPr>
            <a:r>
              <a:rPr lang="en-GB" sz="1200">
                <a:solidFill>
                  <a:srgbClr val="3F3F3F"/>
                </a:solidFill>
                <a:latin typeface="Segoe UI Semibold"/>
                <a:cs typeface="Segoe UI Light"/>
              </a:rPr>
              <a:t>Custom Solution </a:t>
            </a:r>
            <a:br>
              <a:rPr lang="en-GB" sz="1200">
                <a:solidFill>
                  <a:srgbClr val="3F3F3F"/>
                </a:solidFill>
                <a:latin typeface="Segoe UI Semibold"/>
                <a:cs typeface="Segoe UI Light"/>
              </a:rPr>
            </a:br>
            <a:r>
              <a:rPr lang="en-GB" sz="1200">
                <a:solidFill>
                  <a:srgbClr val="3F3F3F"/>
                </a:solidFill>
                <a:latin typeface="Segoe UI Semibold"/>
                <a:cs typeface="Segoe UI Light"/>
              </a:rPr>
              <a:t>Design:</a:t>
            </a:r>
          </a:p>
          <a:p>
            <a:pPr marL="0" indent="0" algn="ctr">
              <a:spcAft>
                <a:spcPts val="1000"/>
              </a:spcAft>
              <a:buNone/>
            </a:pPr>
            <a:r>
              <a:rPr lang="en-GB" sz="1200">
                <a:solidFill>
                  <a:srgbClr val="3F3F3F"/>
                </a:solidFill>
                <a:latin typeface="Segoe UI Light"/>
                <a:cs typeface="Segoe UI Light"/>
              </a:rPr>
              <a:t>Discover and design </a:t>
            </a:r>
            <a:br>
              <a:rPr lang="en-GB" sz="1200">
                <a:latin typeface="Segoe UI Light"/>
                <a:cs typeface="Segoe UI Light"/>
              </a:rPr>
            </a:br>
            <a:r>
              <a:rPr lang="en-GB" sz="1200">
                <a:solidFill>
                  <a:srgbClr val="3F3F3F"/>
                </a:solidFill>
                <a:latin typeface="Segoe UI Light"/>
                <a:cs typeface="Segoe UI Light"/>
              </a:rPr>
              <a:t>a Windows 11 Pro solution that fits your specific business needs.</a:t>
            </a:r>
          </a:p>
        </p:txBody>
      </p:sp>
      <p:sp>
        <p:nvSpPr>
          <p:cNvPr id="11" name="TextBox 10">
            <a:extLst>
              <a:ext uri="{FF2B5EF4-FFF2-40B4-BE49-F238E27FC236}">
                <a16:creationId xmlns:a16="http://schemas.microsoft.com/office/drawing/2014/main" id="{8DD1198C-7DDF-80F0-BA1F-939271DB7ABE}"/>
              </a:ext>
            </a:extLst>
          </p:cNvPr>
          <p:cNvSpPr txBox="1"/>
          <p:nvPr/>
        </p:nvSpPr>
        <p:spPr>
          <a:xfrm>
            <a:off x="5174401" y="4013267"/>
            <a:ext cx="1864800" cy="1420902"/>
          </a:xfrm>
          <a:prstGeom prst="rect">
            <a:avLst/>
          </a:prstGeom>
          <a:noFill/>
        </p:spPr>
        <p:txBody>
          <a:bodyPr wrap="square" lIns="0" tIns="0" rIns="0" bIns="0" rtlCol="0" anchor="t">
            <a:spAutoFit/>
          </a:bodyPr>
          <a:lstStyle/>
          <a:p>
            <a:pPr marL="0" indent="0" algn="ctr">
              <a:spcAft>
                <a:spcPts val="1000"/>
              </a:spcAft>
              <a:buNone/>
            </a:pPr>
            <a:r>
              <a:rPr lang="en-GB" sz="1200">
                <a:solidFill>
                  <a:srgbClr val="3F3F3F"/>
                </a:solidFill>
                <a:latin typeface="Segoe UI Semibold"/>
                <a:cs typeface="Segoe UI Light"/>
              </a:rPr>
              <a:t>Preparation and Configuration:</a:t>
            </a:r>
          </a:p>
          <a:p>
            <a:pPr algn="ctr">
              <a:spcAft>
                <a:spcPts val="1000"/>
              </a:spcAft>
            </a:pPr>
            <a:r>
              <a:rPr lang="en-GB" sz="1200">
                <a:solidFill>
                  <a:srgbClr val="3F3F3F"/>
                </a:solidFill>
                <a:latin typeface="Segoe UI Light"/>
                <a:cs typeface="Segoe UI Light"/>
              </a:rPr>
              <a:t>Receive your new Windows 11 Pro devices ready to use straight out of the box, with all settings pre-configured </a:t>
            </a:r>
            <a:br>
              <a:rPr lang="en-GB" sz="1200">
                <a:solidFill>
                  <a:srgbClr val="3F3F3F"/>
                </a:solidFill>
                <a:latin typeface="Segoe UI Light"/>
                <a:cs typeface="Segoe UI Light"/>
              </a:rPr>
            </a:br>
            <a:r>
              <a:rPr lang="en-GB" sz="1200">
                <a:solidFill>
                  <a:srgbClr val="3F3F3F"/>
                </a:solidFill>
                <a:latin typeface="Segoe UI Light"/>
                <a:cs typeface="Segoe UI Light"/>
              </a:rPr>
              <a:t>to your specifications.</a:t>
            </a:r>
          </a:p>
        </p:txBody>
      </p:sp>
      <p:pic>
        <p:nvPicPr>
          <p:cNvPr id="15" name="Picture 14" descr="Windows | Intel Logo">
            <a:extLst>
              <a:ext uri="{FF2B5EF4-FFF2-40B4-BE49-F238E27FC236}">
                <a16:creationId xmlns:a16="http://schemas.microsoft.com/office/drawing/2014/main" id="{9C15D2B2-A4E2-76ED-024A-7C9C2AAC7752}"/>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252311" y="164565"/>
            <a:ext cx="2152251" cy="504317"/>
          </a:xfrm>
          <a:prstGeom prst="rect">
            <a:avLst/>
          </a:prstGeom>
          <a:ln>
            <a:noFill/>
          </a:ln>
        </p:spPr>
      </p:pic>
    </p:spTree>
    <p:extLst>
      <p:ext uri="{BB962C8B-B14F-4D97-AF65-F5344CB8AC3E}">
        <p14:creationId xmlns:p14="http://schemas.microsoft.com/office/powerpoint/2010/main" val="1303234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9">
            <a:extLst>
              <a:ext uri="{FF2B5EF4-FFF2-40B4-BE49-F238E27FC236}">
                <a16:creationId xmlns:a16="http://schemas.microsoft.com/office/drawing/2014/main" id="{EB20AF70-562F-8E36-C6D7-A1170E8E0396}"/>
              </a:ext>
            </a:extLst>
          </p:cNvPr>
          <p:cNvSpPr/>
          <p:nvPr/>
        </p:nvSpPr>
        <p:spPr>
          <a:xfrm>
            <a:off x="0" y="349"/>
            <a:ext cx="12192000" cy="6857303"/>
          </a:xfrm>
          <a:prstGeom prst="rect">
            <a:avLst/>
          </a:prstGeom>
          <a:solidFill>
            <a:srgbClr val="F2F2F2"/>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endParaRPr lang="en-US" baseline="-25000"/>
          </a:p>
        </p:txBody>
      </p:sp>
      <p:sp>
        <p:nvSpPr>
          <p:cNvPr id="4" name="Rectangle 3">
            <a:extLst>
              <a:ext uri="{FF2B5EF4-FFF2-40B4-BE49-F238E27FC236}">
                <a16:creationId xmlns:a16="http://schemas.microsoft.com/office/drawing/2014/main" id="{EDE825FE-AD92-6B99-3B1F-D5BA25470A52}"/>
              </a:ext>
            </a:extLst>
          </p:cNvPr>
          <p:cNvSpPr/>
          <p:nvPr/>
        </p:nvSpPr>
        <p:spPr bwMode="auto">
          <a:xfrm>
            <a:off x="9653019" y="0"/>
            <a:ext cx="2538981" cy="686686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7" name="TextBox 6">
            <a:extLst>
              <a:ext uri="{FF2B5EF4-FFF2-40B4-BE49-F238E27FC236}">
                <a16:creationId xmlns:a16="http://schemas.microsoft.com/office/drawing/2014/main" id="{C5E33472-C2BB-8659-3D7A-630F0C43D976}"/>
              </a:ext>
            </a:extLst>
          </p:cNvPr>
          <p:cNvSpPr txBox="1"/>
          <p:nvPr/>
        </p:nvSpPr>
        <p:spPr>
          <a:xfrm>
            <a:off x="10083452" y="2887938"/>
            <a:ext cx="1620631" cy="646331"/>
          </a:xfrm>
          <a:prstGeom prst="rect">
            <a:avLst/>
          </a:prstGeom>
          <a:noFill/>
        </p:spPr>
        <p:txBody>
          <a:bodyPr wrap="square" lIns="91440" tIns="45720" rIns="91440" bIns="45720" anchor="t">
            <a:spAutoFit/>
          </a:bodyPr>
          <a:lstStyle/>
          <a:p>
            <a:pPr lvl="0"/>
            <a:r>
              <a:rPr lang="en-GB" sz="1200">
                <a:solidFill>
                  <a:schemeClr val="tx1">
                    <a:lumMod val="75000"/>
                    <a:lumOff val="25000"/>
                  </a:schemeClr>
                </a:solidFill>
                <a:latin typeface="Segoe UI Light"/>
                <a:cs typeface="Segoe UI Light"/>
              </a:rPr>
              <a:t>Reduction in support tickets raised with Windows 11 Pro.</a:t>
            </a:r>
            <a:r>
              <a:rPr lang="en-GB" sz="1200" baseline="30000">
                <a:solidFill>
                  <a:schemeClr val="tx1">
                    <a:lumMod val="75000"/>
                    <a:lumOff val="25000"/>
                  </a:schemeClr>
                </a:solidFill>
                <a:latin typeface="Segoe UI Light"/>
                <a:cs typeface="Segoe UI Light"/>
              </a:rPr>
              <a:t>11</a:t>
            </a:r>
            <a:endParaRPr lang="en-CA" sz="1200" baseline="30000">
              <a:solidFill>
                <a:schemeClr val="tx1">
                  <a:lumMod val="75000"/>
                  <a:lumOff val="25000"/>
                </a:schemeClr>
              </a:solidFill>
              <a:latin typeface="Segoe UI Light"/>
              <a:ea typeface="Calibri" panose="020F0502020204030204" pitchFamily="34" charset="0"/>
              <a:cs typeface="Segoe UI Light"/>
            </a:endParaRPr>
          </a:p>
        </p:txBody>
      </p:sp>
      <p:sp>
        <p:nvSpPr>
          <p:cNvPr id="3" name="TextBox 2">
            <a:extLst>
              <a:ext uri="{FF2B5EF4-FFF2-40B4-BE49-F238E27FC236}">
                <a16:creationId xmlns:a16="http://schemas.microsoft.com/office/drawing/2014/main" id="{A778AAB5-81EA-BE8B-8436-F3B4C5569E25}"/>
              </a:ext>
            </a:extLst>
          </p:cNvPr>
          <p:cNvSpPr txBox="1"/>
          <p:nvPr/>
        </p:nvSpPr>
        <p:spPr>
          <a:xfrm>
            <a:off x="552300" y="888734"/>
            <a:ext cx="10801499" cy="1107996"/>
          </a:xfrm>
          <a:prstGeom prst="rect">
            <a:avLst/>
          </a:prstGeom>
          <a:noFill/>
        </p:spPr>
        <p:txBody>
          <a:bodyPr wrap="square" lIns="0" tIns="0" rIns="0" bIns="0" rtlCol="0">
            <a:spAutoFit/>
          </a:bodyPr>
          <a:lstStyle/>
          <a:p>
            <a:pPr algn="l" defTabSz="932742">
              <a:lnSpc>
                <a:spcPct val="100000"/>
              </a:lnSpc>
            </a:pPr>
            <a:r>
              <a:rPr lang="en-GB" sz="3600">
                <a:solidFill>
                  <a:srgbClr val="3F3F3F"/>
                </a:solidFill>
                <a:latin typeface="+mj-lt"/>
                <a:cs typeface="Segoe UI Light" panose="020B0502040204020203" pitchFamily="34" charset="0"/>
              </a:rPr>
              <a:t>Optimising Operations and Support </a:t>
            </a:r>
            <a:br>
              <a:rPr lang="en-GB" sz="3600">
                <a:solidFill>
                  <a:srgbClr val="3F3F3F"/>
                </a:solidFill>
                <a:latin typeface="+mj-lt"/>
                <a:cs typeface="Segoe UI Light" panose="020B0502040204020203" pitchFamily="34" charset="0"/>
              </a:rPr>
            </a:br>
            <a:r>
              <a:rPr lang="en-GB" sz="3600">
                <a:solidFill>
                  <a:srgbClr val="3F3F3F"/>
                </a:solidFill>
                <a:latin typeface="+mj-lt"/>
                <a:cs typeface="Segoe UI Light" panose="020B0502040204020203" pitchFamily="34" charset="0"/>
              </a:rPr>
              <a:t>with Windows 11 Pro</a:t>
            </a:r>
            <a:endParaRPr lang="en-US" sz="3600">
              <a:ln w="3175">
                <a:noFill/>
              </a:ln>
              <a:solidFill>
                <a:srgbClr val="3F3F3F"/>
              </a:solidFill>
              <a:latin typeface="+mj-lt"/>
              <a:cs typeface="Segoe UI Light" panose="020B0502040204020203" pitchFamily="34" charset="0"/>
            </a:endParaRPr>
          </a:p>
        </p:txBody>
      </p:sp>
      <p:sp>
        <p:nvSpPr>
          <p:cNvPr id="6" name="TextBox 5">
            <a:extLst>
              <a:ext uri="{FF2B5EF4-FFF2-40B4-BE49-F238E27FC236}">
                <a16:creationId xmlns:a16="http://schemas.microsoft.com/office/drawing/2014/main" id="{781599DA-884C-F299-D5FB-EB9281AC2D71}"/>
              </a:ext>
            </a:extLst>
          </p:cNvPr>
          <p:cNvSpPr txBox="1"/>
          <p:nvPr/>
        </p:nvSpPr>
        <p:spPr>
          <a:xfrm>
            <a:off x="552300" y="2310522"/>
            <a:ext cx="5754764" cy="2169825"/>
          </a:xfrm>
          <a:prstGeom prst="rect">
            <a:avLst/>
          </a:prstGeom>
          <a:noFill/>
        </p:spPr>
        <p:txBody>
          <a:bodyPr wrap="square" lIns="0" tIns="0" rIns="0" bIns="0" rtlCol="0" anchor="t">
            <a:spAutoFit/>
          </a:bodyPr>
          <a:lstStyle/>
          <a:p>
            <a:pPr marL="0" indent="0">
              <a:spcAft>
                <a:spcPts val="1000"/>
              </a:spcAft>
              <a:buNone/>
            </a:pPr>
            <a:r>
              <a:rPr lang="en-GB" sz="1400">
                <a:solidFill>
                  <a:srgbClr val="3F3F3F"/>
                </a:solidFill>
                <a:latin typeface="Segoe UI Semibold"/>
                <a:cs typeface="Segoe UI Light"/>
              </a:rPr>
              <a:t>Once deployed, Windows 11 Pro not only transforms your workspace but also simplifies ongoing maintenance and support:</a:t>
            </a:r>
          </a:p>
          <a:p>
            <a:pPr marL="0" indent="0">
              <a:spcAft>
                <a:spcPts val="1000"/>
              </a:spcAft>
              <a:buNone/>
            </a:pPr>
            <a:r>
              <a:rPr lang="en-GB" sz="1200">
                <a:solidFill>
                  <a:srgbClr val="3F3F3F"/>
                </a:solidFill>
                <a:latin typeface="Segoe UI Semibold"/>
                <a:cs typeface="Segoe UI Light"/>
              </a:rPr>
              <a:t>Efficient Deployment:</a:t>
            </a:r>
            <a:r>
              <a:rPr lang="en-GB" sz="1200">
                <a:solidFill>
                  <a:srgbClr val="3F3F3F"/>
                </a:solidFill>
                <a:latin typeface="Segoe UI Light"/>
                <a:cs typeface="Segoe UI Light"/>
              </a:rPr>
              <a:t> We manage the deployment of your new Windows 11 Pro devices to multiple locations and handle the collection of old equipment.</a:t>
            </a:r>
          </a:p>
          <a:p>
            <a:pPr marL="0" indent="0">
              <a:spcAft>
                <a:spcPts val="1000"/>
              </a:spcAft>
              <a:buNone/>
            </a:pPr>
            <a:r>
              <a:rPr lang="en-GB" sz="1200">
                <a:solidFill>
                  <a:srgbClr val="3F3F3F"/>
                </a:solidFill>
                <a:latin typeface="Segoe UI Semibold"/>
                <a:cs typeface="Segoe UI Light"/>
              </a:rPr>
              <a:t>Optimisation and Maintenance: </a:t>
            </a:r>
            <a:r>
              <a:rPr lang="en-GB" sz="1200">
                <a:solidFill>
                  <a:srgbClr val="3F3F3F"/>
                </a:solidFill>
                <a:latin typeface="Segoe UI Light"/>
                <a:cs typeface="Segoe UI Light"/>
              </a:rPr>
              <a:t>Our continuous optimisation and maintenance services ensure that you always get the most out of your Windows 11 Pro solution, enhancing performance and longevity.</a:t>
            </a:r>
          </a:p>
          <a:p>
            <a:pPr marL="0" indent="0">
              <a:spcAft>
                <a:spcPts val="1000"/>
              </a:spcAft>
              <a:buNone/>
            </a:pPr>
            <a:br>
              <a:rPr lang="en-GB" sz="1400">
                <a:latin typeface="Segoe UI Light"/>
                <a:cs typeface="Segoe UI Light"/>
              </a:rPr>
            </a:br>
            <a:endParaRPr lang="en-GB" sz="1400">
              <a:solidFill>
                <a:srgbClr val="3F3F3F"/>
              </a:solidFill>
              <a:latin typeface="Segoe UI Light"/>
              <a:cs typeface="Segoe UI Light"/>
            </a:endParaRPr>
          </a:p>
        </p:txBody>
      </p:sp>
      <p:sp>
        <p:nvSpPr>
          <p:cNvPr id="5" name="TextBox 4">
            <a:extLst>
              <a:ext uri="{FF2B5EF4-FFF2-40B4-BE49-F238E27FC236}">
                <a16:creationId xmlns:a16="http://schemas.microsoft.com/office/drawing/2014/main" id="{1527EAD1-BEEB-64DC-2D87-931DBAAC6C03}"/>
              </a:ext>
            </a:extLst>
          </p:cNvPr>
          <p:cNvSpPr txBox="1"/>
          <p:nvPr/>
        </p:nvSpPr>
        <p:spPr>
          <a:xfrm>
            <a:off x="10083452" y="2239133"/>
            <a:ext cx="1876725" cy="646331"/>
          </a:xfrm>
          <a:prstGeom prst="rect">
            <a:avLst/>
          </a:prstGeom>
          <a:noFill/>
        </p:spPr>
        <p:txBody>
          <a:bodyPr wrap="square" anchor="b">
            <a:spAutoFit/>
          </a:bodyPr>
          <a:lstStyle/>
          <a:p>
            <a:pPr lvl="0"/>
            <a:r>
              <a:rPr lang="en-CA" sz="3600">
                <a:ln w="3175">
                  <a:noFill/>
                </a:ln>
                <a:solidFill>
                  <a:srgbClr val="0078D4"/>
                </a:solidFill>
                <a:latin typeface="Segoe UI Light" panose="020B0502040204020203" pitchFamily="34" charset="0"/>
                <a:cs typeface="Segoe UI Light" panose="020B0502040204020203" pitchFamily="34" charset="0"/>
              </a:rPr>
              <a:t>80</a:t>
            </a:r>
            <a:r>
              <a:rPr lang="en-CA" sz="2600">
                <a:solidFill>
                  <a:srgbClr val="0078D4"/>
                </a:solidFill>
                <a:latin typeface="Segoe UI Semilight" panose="020B0402040204020203" pitchFamily="34" charset="0"/>
                <a:cs typeface="Segoe UI Semilight" panose="020B0402040204020203" pitchFamily="34" charset="0"/>
              </a:rPr>
              <a:t>%</a:t>
            </a:r>
          </a:p>
        </p:txBody>
      </p:sp>
      <p:pic>
        <p:nvPicPr>
          <p:cNvPr id="15" name="Picture 14" descr="Windows | Intel Logo">
            <a:extLst>
              <a:ext uri="{FF2B5EF4-FFF2-40B4-BE49-F238E27FC236}">
                <a16:creationId xmlns:a16="http://schemas.microsoft.com/office/drawing/2014/main" id="{5785C778-C5E4-AF42-208C-38912C4D07A1}"/>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52311" y="164565"/>
            <a:ext cx="2152251" cy="504317"/>
          </a:xfrm>
          <a:prstGeom prst="rect">
            <a:avLst/>
          </a:prstGeom>
          <a:ln>
            <a:noFill/>
          </a:ln>
        </p:spPr>
      </p:pic>
      <p:sp>
        <p:nvSpPr>
          <p:cNvPr id="9" name="TextBox 8">
            <a:extLst>
              <a:ext uri="{FF2B5EF4-FFF2-40B4-BE49-F238E27FC236}">
                <a16:creationId xmlns:a16="http://schemas.microsoft.com/office/drawing/2014/main" id="{63D514FF-356F-8935-CFDB-CF10E960EE5A}"/>
              </a:ext>
            </a:extLst>
          </p:cNvPr>
          <p:cNvSpPr txBox="1"/>
          <p:nvPr/>
        </p:nvSpPr>
        <p:spPr>
          <a:xfrm>
            <a:off x="9774629" y="6004160"/>
            <a:ext cx="2299236" cy="73866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baseline="30000">
                <a:solidFill>
                  <a:schemeClr val="tx1">
                    <a:lumMod val="75000"/>
                    <a:lumOff val="25000"/>
                  </a:schemeClr>
                </a:solidFill>
                <a:ea typeface="+mn-lt"/>
                <a:cs typeface="+mn-lt"/>
              </a:rPr>
              <a:t>11 </a:t>
            </a:r>
            <a:r>
              <a:rPr lang="en-US" sz="600">
                <a:solidFill>
                  <a:schemeClr val="tx1">
                    <a:lumMod val="75000"/>
                    <a:lumOff val="25000"/>
                  </a:schemeClr>
                </a:solidFill>
                <a:ea typeface="+mn-lt"/>
                <a:cs typeface="+mn-lt"/>
              </a:rPr>
              <a:t>Commissioned study delivered by Forrester Consulting </a:t>
            </a:r>
            <a:br>
              <a:rPr lang="en-US" sz="600">
                <a:solidFill>
                  <a:schemeClr val="tx1">
                    <a:lumMod val="75000"/>
                    <a:lumOff val="25000"/>
                  </a:schemeClr>
                </a:solidFill>
                <a:ea typeface="+mn-lt"/>
                <a:cs typeface="+mn-lt"/>
              </a:rPr>
            </a:br>
            <a:r>
              <a:rPr lang="en-US" sz="600">
                <a:solidFill>
                  <a:schemeClr val="tx1">
                    <a:lumMod val="75000"/>
                    <a:lumOff val="25000"/>
                  </a:schemeClr>
                </a:solidFill>
                <a:ea typeface="+mn-lt"/>
                <a:cs typeface="+mn-lt"/>
              </a:rPr>
              <a:t>“The Total Economic Impact™ of Windows 11 Pro Devices”, December 2022. Note, quantified benefits reflect results over three years combined into a single composite organization that generates $1 billion in annual revenue, has 2,000 employees, refreshes hardware on a four-year cycle, and migrates the entirety of its workforce to Windows 11 devices.</a:t>
            </a:r>
            <a:endParaRPr lang="en-US">
              <a:solidFill>
                <a:schemeClr val="tx1">
                  <a:lumMod val="75000"/>
                  <a:lumOff val="25000"/>
                </a:schemeClr>
              </a:solidFill>
              <a:cs typeface="Segoe UI"/>
            </a:endParaRPr>
          </a:p>
        </p:txBody>
      </p:sp>
    </p:spTree>
    <p:extLst>
      <p:ext uri="{BB962C8B-B14F-4D97-AF65-F5344CB8AC3E}">
        <p14:creationId xmlns:p14="http://schemas.microsoft.com/office/powerpoint/2010/main" val="39291590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15FBEC-22DC-0715-F14C-A209541DFB4F}"/>
              </a:ext>
            </a:extLst>
          </p:cNvPr>
          <p:cNvSpPr/>
          <p:nvPr/>
        </p:nvSpPr>
        <p:spPr>
          <a:xfrm>
            <a:off x="1" y="0"/>
            <a:ext cx="12192000" cy="6858000"/>
          </a:xfrm>
          <a:prstGeom prst="rect">
            <a:avLst/>
          </a:prstGeom>
          <a:solidFill>
            <a:srgbClr val="0078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391EC96-E8F2-3E8E-DF24-A973EA1C016E}"/>
              </a:ext>
            </a:extLst>
          </p:cNvPr>
          <p:cNvSpPr txBox="1"/>
          <p:nvPr/>
        </p:nvSpPr>
        <p:spPr>
          <a:xfrm>
            <a:off x="552300" y="888734"/>
            <a:ext cx="10801499" cy="553998"/>
          </a:xfrm>
          <a:prstGeom prst="rect">
            <a:avLst/>
          </a:prstGeom>
          <a:noFill/>
        </p:spPr>
        <p:txBody>
          <a:bodyPr wrap="square" lIns="0" tIns="0" rIns="0" bIns="0" rtlCol="0">
            <a:spAutoFit/>
          </a:bodyPr>
          <a:lstStyle/>
          <a:p>
            <a:pPr algn="l" defTabSz="932742">
              <a:lnSpc>
                <a:spcPct val="100000"/>
              </a:lnSpc>
            </a:pPr>
            <a:r>
              <a:rPr lang="en-GB" sz="3600">
                <a:solidFill>
                  <a:srgbClr val="FFFFFF"/>
                </a:solidFill>
                <a:latin typeface="Segoe UI Light" panose="020B0502040204020203" pitchFamily="34" charset="0"/>
                <a:cs typeface="Segoe UI Light" panose="020B0502040204020203" pitchFamily="34" charset="0"/>
              </a:rPr>
              <a:t>The Importance of Acting Now</a:t>
            </a:r>
            <a:endParaRPr lang="en-US" sz="3600">
              <a:ln w="3175">
                <a:noFill/>
              </a:ln>
              <a:solidFill>
                <a:srgbClr val="FFFFFF"/>
              </a:solidFill>
              <a:latin typeface="Segoe UI Light" panose="020B0502040204020203" pitchFamily="34" charset="0"/>
              <a:cs typeface="Segoe UI Light" panose="020B0502040204020203" pitchFamily="34" charset="0"/>
            </a:endParaRPr>
          </a:p>
        </p:txBody>
      </p:sp>
      <p:sp>
        <p:nvSpPr>
          <p:cNvPr id="4" name="TextBox 3">
            <a:extLst>
              <a:ext uri="{FF2B5EF4-FFF2-40B4-BE49-F238E27FC236}">
                <a16:creationId xmlns:a16="http://schemas.microsoft.com/office/drawing/2014/main" id="{DD8FC76E-4F58-1926-D0B7-488D10EF353B}"/>
              </a:ext>
            </a:extLst>
          </p:cNvPr>
          <p:cNvSpPr txBox="1"/>
          <p:nvPr/>
        </p:nvSpPr>
        <p:spPr>
          <a:xfrm>
            <a:off x="552300" y="2556988"/>
            <a:ext cx="2340000" cy="2036455"/>
          </a:xfrm>
          <a:prstGeom prst="rect">
            <a:avLst/>
          </a:prstGeom>
          <a:noFill/>
        </p:spPr>
        <p:txBody>
          <a:bodyPr wrap="square" lIns="0" tIns="0" rIns="0" bIns="0" rtlCol="0" anchor="t">
            <a:spAutoFit/>
          </a:bodyPr>
          <a:lstStyle/>
          <a:p>
            <a:pPr>
              <a:spcAft>
                <a:spcPts val="1000"/>
              </a:spcAft>
            </a:pPr>
            <a:r>
              <a:rPr lang="en-GB" sz="1200">
                <a:solidFill>
                  <a:srgbClr val="FFFFFF"/>
                </a:solidFill>
                <a:latin typeface="Segoe UI Semibold"/>
                <a:cs typeface="Segoe UI Light"/>
              </a:rPr>
              <a:t>Immediate Security</a:t>
            </a:r>
            <a:br>
              <a:rPr lang="en-GB" sz="1200">
                <a:solidFill>
                  <a:srgbClr val="FFFFFF"/>
                </a:solidFill>
                <a:latin typeface="Segoe UI Semibold"/>
                <a:cs typeface="Segoe UI Light"/>
              </a:rPr>
            </a:br>
            <a:r>
              <a:rPr lang="en-GB" sz="1200">
                <a:solidFill>
                  <a:srgbClr val="FFFFFF"/>
                </a:solidFill>
                <a:latin typeface="Segoe UI Semibold"/>
                <a:cs typeface="Segoe UI Light"/>
              </a:rPr>
              <a:t>Vulnerabilities: </a:t>
            </a:r>
            <a:endParaRPr lang="en-GB" sz="1200">
              <a:solidFill>
                <a:srgbClr val="FFFFFF"/>
              </a:solidFill>
              <a:latin typeface="Segoe UI Light"/>
              <a:cs typeface="Segoe UI Light"/>
            </a:endParaRPr>
          </a:p>
          <a:p>
            <a:pPr marL="0" indent="0">
              <a:spcAft>
                <a:spcPts val="1000"/>
              </a:spcAft>
              <a:buNone/>
            </a:pPr>
            <a:r>
              <a:rPr lang="en-GB" sz="1200">
                <a:solidFill>
                  <a:srgbClr val="FFFFFF"/>
                </a:solidFill>
                <a:latin typeface="Segoe UI Light"/>
                <a:cs typeface="Segoe UI Light"/>
              </a:rPr>
              <a:t>Post-EOS, Windows 10 will </a:t>
            </a:r>
            <a:br>
              <a:rPr lang="en-GB" sz="1200">
                <a:latin typeface="Segoe UI Light"/>
                <a:cs typeface="Segoe UI Light"/>
              </a:rPr>
            </a:br>
            <a:r>
              <a:rPr lang="en-GB" sz="1200">
                <a:solidFill>
                  <a:srgbClr val="FFFFFF"/>
                </a:solidFill>
                <a:latin typeface="Segoe UI Light"/>
                <a:cs typeface="Segoe UI Light"/>
              </a:rPr>
              <a:t>no longer receive security updates, leaving your systems exposed to emerging threats. This can lead to increased risks of cyber-attacks and potential data breaches which could devastate your business' operational integrity and reputation.</a:t>
            </a:r>
          </a:p>
        </p:txBody>
      </p:sp>
      <p:sp>
        <p:nvSpPr>
          <p:cNvPr id="5" name="TextBox 4">
            <a:extLst>
              <a:ext uri="{FF2B5EF4-FFF2-40B4-BE49-F238E27FC236}">
                <a16:creationId xmlns:a16="http://schemas.microsoft.com/office/drawing/2014/main" id="{A0BF254E-275E-9DC9-9196-58800EB7911A}"/>
              </a:ext>
            </a:extLst>
          </p:cNvPr>
          <p:cNvSpPr txBox="1"/>
          <p:nvPr/>
        </p:nvSpPr>
        <p:spPr>
          <a:xfrm>
            <a:off x="467807" y="1761156"/>
            <a:ext cx="9407713" cy="523220"/>
          </a:xfrm>
          <a:prstGeom prst="rect">
            <a:avLst/>
          </a:prstGeom>
          <a:noFill/>
        </p:spPr>
        <p:txBody>
          <a:bodyPr wrap="square" lIns="91440" tIns="45720" rIns="91440" bIns="45720" anchor="t">
            <a:spAutoFit/>
          </a:bodyPr>
          <a:lstStyle/>
          <a:p>
            <a:pPr marL="0" indent="0">
              <a:buNone/>
            </a:pPr>
            <a:r>
              <a:rPr lang="en-GB" sz="1400">
                <a:solidFill>
                  <a:srgbClr val="FFFFFF"/>
                </a:solidFill>
                <a:latin typeface="Segoe UI Semibold"/>
                <a:cs typeface="Segoe UI Light"/>
              </a:rPr>
              <a:t>As the final version of Windows 10 approaches its End of Support (EOS) on October 14, 2025, the importance of transitioning to Windows 11 Pro cannot be overstated. Delaying this essential upgrade poses significant risks:</a:t>
            </a:r>
          </a:p>
        </p:txBody>
      </p:sp>
      <p:sp>
        <p:nvSpPr>
          <p:cNvPr id="6" name="TextBox 5">
            <a:extLst>
              <a:ext uri="{FF2B5EF4-FFF2-40B4-BE49-F238E27FC236}">
                <a16:creationId xmlns:a16="http://schemas.microsoft.com/office/drawing/2014/main" id="{F49E5030-6994-E022-4EFD-C4D9104C9E91}"/>
              </a:ext>
            </a:extLst>
          </p:cNvPr>
          <p:cNvSpPr txBox="1"/>
          <p:nvPr/>
        </p:nvSpPr>
        <p:spPr>
          <a:xfrm>
            <a:off x="6207676" y="2556988"/>
            <a:ext cx="2340000" cy="2036455"/>
          </a:xfrm>
          <a:prstGeom prst="rect">
            <a:avLst/>
          </a:prstGeom>
          <a:noFill/>
        </p:spPr>
        <p:txBody>
          <a:bodyPr wrap="square" lIns="0" tIns="0" rIns="0" bIns="0" rtlCol="0" anchor="t">
            <a:spAutoFit/>
          </a:bodyPr>
          <a:lstStyle/>
          <a:p>
            <a:pPr>
              <a:spcAft>
                <a:spcPts val="1000"/>
              </a:spcAft>
            </a:pPr>
            <a:r>
              <a:rPr lang="en-GB" sz="1200">
                <a:solidFill>
                  <a:srgbClr val="FFFFFF"/>
                </a:solidFill>
                <a:latin typeface="Segoe UI Semibold"/>
                <a:cs typeface="Segoe UI Light"/>
              </a:rPr>
              <a:t>Lost Opportunities for Technological Advancement:</a:t>
            </a:r>
          </a:p>
          <a:p>
            <a:pPr>
              <a:spcAft>
                <a:spcPts val="1000"/>
              </a:spcAft>
            </a:pPr>
            <a:r>
              <a:rPr lang="en-GB" sz="1200">
                <a:solidFill>
                  <a:srgbClr val="FFFFFF"/>
                </a:solidFill>
                <a:latin typeface="Segoe UI Light"/>
                <a:cs typeface="Segoe UI Light"/>
              </a:rPr>
              <a:t>Windows 11 Pro offers substantial advancements in security, productivity, and hybrid work capabilities. Delaying your upgrade means missing out on these innovations that could drive significant business growth and operational improvements.</a:t>
            </a:r>
          </a:p>
        </p:txBody>
      </p:sp>
      <p:sp>
        <p:nvSpPr>
          <p:cNvPr id="7" name="TextBox 6">
            <a:extLst>
              <a:ext uri="{FF2B5EF4-FFF2-40B4-BE49-F238E27FC236}">
                <a16:creationId xmlns:a16="http://schemas.microsoft.com/office/drawing/2014/main" id="{6FFEF5CB-5528-6309-4276-4A1A1FE97DF8}"/>
              </a:ext>
            </a:extLst>
          </p:cNvPr>
          <p:cNvSpPr txBox="1"/>
          <p:nvPr/>
        </p:nvSpPr>
        <p:spPr>
          <a:xfrm>
            <a:off x="3379988" y="2556988"/>
            <a:ext cx="2340000" cy="2159566"/>
          </a:xfrm>
          <a:prstGeom prst="rect">
            <a:avLst/>
          </a:prstGeom>
          <a:noFill/>
        </p:spPr>
        <p:txBody>
          <a:bodyPr wrap="square" lIns="0" tIns="0" rIns="0" bIns="0" rtlCol="0" anchor="t">
            <a:spAutoFit/>
          </a:bodyPr>
          <a:lstStyle/>
          <a:p>
            <a:pPr>
              <a:spcAft>
                <a:spcPts val="1000"/>
              </a:spcAft>
            </a:pPr>
            <a:r>
              <a:rPr lang="en-GB" sz="1200">
                <a:solidFill>
                  <a:srgbClr val="FFFFFF"/>
                </a:solidFill>
                <a:latin typeface="Segoe UI Semibold"/>
                <a:cs typeface="Segoe UI Light"/>
              </a:rPr>
              <a:t>Compliance and </a:t>
            </a:r>
            <a:br>
              <a:rPr lang="en-GB" sz="1200">
                <a:solidFill>
                  <a:srgbClr val="FFFFFF"/>
                </a:solidFill>
                <a:latin typeface="Segoe UI Semibold"/>
                <a:cs typeface="Segoe UI Light"/>
              </a:rPr>
            </a:br>
            <a:r>
              <a:rPr lang="en-GB" sz="1200">
                <a:solidFill>
                  <a:srgbClr val="FFFFFF"/>
                </a:solidFill>
                <a:latin typeface="Segoe UI Semibold"/>
                <a:cs typeface="Segoe UI Light"/>
              </a:rPr>
              <a:t>Compatibility Risks:</a:t>
            </a:r>
          </a:p>
          <a:p>
            <a:pPr marL="0" indent="0">
              <a:spcAft>
                <a:spcPts val="1000"/>
              </a:spcAft>
              <a:buNone/>
            </a:pPr>
            <a:r>
              <a:rPr lang="en-GB" sz="1200">
                <a:solidFill>
                  <a:srgbClr val="FFFFFF"/>
                </a:solidFill>
                <a:latin typeface="Segoe UI Light"/>
                <a:cs typeface="Segoe UI Light"/>
              </a:rPr>
              <a:t>Continuing to operate on an outdated system not only exposes your business to security risks </a:t>
            </a:r>
            <a:br>
              <a:rPr lang="en-GB" sz="1200">
                <a:latin typeface="Segoe UI Light"/>
                <a:cs typeface="Segoe UI Light"/>
              </a:rPr>
            </a:br>
            <a:r>
              <a:rPr lang="en-GB" sz="1200">
                <a:solidFill>
                  <a:srgbClr val="FFFFFF"/>
                </a:solidFill>
                <a:latin typeface="Segoe UI Light"/>
                <a:cs typeface="Segoe UI Light"/>
              </a:rPr>
              <a:t>but also, to compliance failures with industry standards and regulations. Additionally, compatibility issues with newer software and services could </a:t>
            </a:r>
            <a:br>
              <a:rPr lang="en-GB" sz="1200">
                <a:latin typeface="Segoe UI Light"/>
                <a:cs typeface="Segoe UI Light"/>
              </a:rPr>
            </a:br>
            <a:r>
              <a:rPr lang="en-GB" sz="1200">
                <a:solidFill>
                  <a:srgbClr val="FFFFFF"/>
                </a:solidFill>
                <a:latin typeface="Segoe UI Light"/>
                <a:cs typeface="Segoe UI Light"/>
              </a:rPr>
              <a:t>hinder productivity and operational efficiency.</a:t>
            </a:r>
          </a:p>
        </p:txBody>
      </p:sp>
      <p:sp>
        <p:nvSpPr>
          <p:cNvPr id="8" name="TextBox 7">
            <a:extLst>
              <a:ext uri="{FF2B5EF4-FFF2-40B4-BE49-F238E27FC236}">
                <a16:creationId xmlns:a16="http://schemas.microsoft.com/office/drawing/2014/main" id="{0F16FA27-4424-011D-05EE-BB974D0889D4}"/>
              </a:ext>
            </a:extLst>
          </p:cNvPr>
          <p:cNvSpPr txBox="1"/>
          <p:nvPr/>
        </p:nvSpPr>
        <p:spPr>
          <a:xfrm>
            <a:off x="9035364" y="2556988"/>
            <a:ext cx="2340000" cy="3226524"/>
          </a:xfrm>
          <a:prstGeom prst="rect">
            <a:avLst/>
          </a:prstGeom>
          <a:noFill/>
        </p:spPr>
        <p:txBody>
          <a:bodyPr wrap="square" lIns="0" tIns="0" rIns="0" bIns="0" rtlCol="0" anchor="t">
            <a:spAutoFit/>
          </a:bodyPr>
          <a:lstStyle/>
          <a:p>
            <a:pPr>
              <a:spcAft>
                <a:spcPts val="1000"/>
              </a:spcAft>
            </a:pPr>
            <a:r>
              <a:rPr lang="en-GB" sz="1200">
                <a:solidFill>
                  <a:srgbClr val="FFFFFF"/>
                </a:solidFill>
                <a:latin typeface="Segoe UI Semibold"/>
                <a:cs typeface="Segoe UI Light"/>
              </a:rPr>
              <a:t>Proactive Upgrade Benefits:</a:t>
            </a:r>
          </a:p>
          <a:p>
            <a:pPr>
              <a:spcAft>
                <a:spcPts val="1000"/>
              </a:spcAft>
            </a:pPr>
            <a:r>
              <a:rPr lang="en-GB" sz="1200">
                <a:solidFill>
                  <a:srgbClr val="FFFFFF"/>
                </a:solidFill>
                <a:latin typeface="Segoe UI Light"/>
                <a:cs typeface="Segoe UI Light"/>
              </a:rPr>
              <a:t>By upgrading to Windows 11 </a:t>
            </a:r>
            <a:br>
              <a:rPr lang="en-GB" sz="1200">
                <a:latin typeface="Segoe UI Light"/>
                <a:cs typeface="Segoe UI Light"/>
              </a:rPr>
            </a:br>
            <a:r>
              <a:rPr lang="en-GB" sz="1200">
                <a:solidFill>
                  <a:srgbClr val="FFFFFF"/>
                </a:solidFill>
                <a:latin typeface="Segoe UI Light"/>
                <a:cs typeface="Segoe UI Light"/>
              </a:rPr>
              <a:t>Pro now, you gain immediate </a:t>
            </a:r>
            <a:br>
              <a:rPr lang="en-GB" sz="1200">
                <a:solidFill>
                  <a:srgbClr val="FFFFFF"/>
                </a:solidFill>
                <a:latin typeface="Segoe UI Light"/>
                <a:cs typeface="Segoe UI Light"/>
              </a:rPr>
            </a:br>
            <a:r>
              <a:rPr lang="en-GB" sz="1200">
                <a:solidFill>
                  <a:srgbClr val="FFFFFF"/>
                </a:solidFill>
                <a:latin typeface="Segoe UI Light"/>
                <a:cs typeface="Segoe UI Light"/>
              </a:rPr>
              <a:t>access to:</a:t>
            </a:r>
          </a:p>
          <a:p>
            <a:pPr marL="285750" indent="-285750">
              <a:spcAft>
                <a:spcPts val="1000"/>
              </a:spcAft>
              <a:buFont typeface="Arial" panose="020B0604020202020204" pitchFamily="34" charset="0"/>
              <a:buChar char="•"/>
            </a:pPr>
            <a:r>
              <a:rPr lang="en-GB" sz="1200">
                <a:solidFill>
                  <a:srgbClr val="FFFFFF"/>
                </a:solidFill>
                <a:latin typeface="Segoe UI Light"/>
                <a:cs typeface="Segoe UI Light"/>
              </a:rPr>
              <a:t>Enhanced security features that protect against sophisticated cyber threats.</a:t>
            </a:r>
          </a:p>
          <a:p>
            <a:pPr marL="285750" indent="-285750">
              <a:spcAft>
                <a:spcPts val="1000"/>
              </a:spcAft>
              <a:buFont typeface="Arial" panose="020B0604020202020204" pitchFamily="34" charset="0"/>
              <a:buChar char="•"/>
            </a:pPr>
            <a:r>
              <a:rPr lang="en-GB" sz="1200">
                <a:solidFill>
                  <a:srgbClr val="FFFFFF"/>
                </a:solidFill>
                <a:latin typeface="Segoe UI Light"/>
                <a:cs typeface="Segoe UI Light"/>
              </a:rPr>
              <a:t>Cutting-edge productivity </a:t>
            </a:r>
            <a:br>
              <a:rPr lang="en-GB" sz="1200">
                <a:solidFill>
                  <a:srgbClr val="FFFFFF"/>
                </a:solidFill>
                <a:latin typeface="Segoe UI Light"/>
                <a:cs typeface="Segoe UI Light"/>
              </a:rPr>
            </a:br>
            <a:r>
              <a:rPr lang="en-GB" sz="1200">
                <a:solidFill>
                  <a:srgbClr val="FFFFFF"/>
                </a:solidFill>
                <a:latin typeface="Segoe UI Light"/>
                <a:cs typeface="Segoe UI Light"/>
              </a:rPr>
              <a:t>tools designed for the </a:t>
            </a:r>
            <a:br>
              <a:rPr lang="en-GB" sz="1200">
                <a:solidFill>
                  <a:srgbClr val="FFFFFF"/>
                </a:solidFill>
                <a:latin typeface="Segoe UI Light"/>
                <a:cs typeface="Segoe UI Light"/>
              </a:rPr>
            </a:br>
            <a:r>
              <a:rPr lang="en-GB" sz="1200">
                <a:solidFill>
                  <a:srgbClr val="FFFFFF"/>
                </a:solidFill>
                <a:latin typeface="Segoe UI Light"/>
                <a:cs typeface="Segoe UI Light"/>
              </a:rPr>
              <a:t>modern workforce.</a:t>
            </a:r>
          </a:p>
          <a:p>
            <a:pPr marL="285750" indent="-285750">
              <a:spcAft>
                <a:spcPts val="1000"/>
              </a:spcAft>
              <a:buFont typeface="Arial" panose="020B0604020202020204" pitchFamily="34" charset="0"/>
              <a:buChar char="•"/>
            </a:pPr>
            <a:r>
              <a:rPr lang="en-GB" sz="1200">
                <a:solidFill>
                  <a:srgbClr val="FFFFFF"/>
                </a:solidFill>
                <a:latin typeface="Segoe UI Light"/>
                <a:cs typeface="Segoe UI Light"/>
              </a:rPr>
              <a:t>The latest technology to </a:t>
            </a:r>
            <a:br>
              <a:rPr lang="en-GB" sz="1200">
                <a:latin typeface="Segoe UI Light"/>
                <a:cs typeface="Segoe UI Light"/>
              </a:rPr>
            </a:br>
            <a:r>
              <a:rPr lang="en-GB" sz="1200">
                <a:solidFill>
                  <a:srgbClr val="FFFFFF"/>
                </a:solidFill>
                <a:latin typeface="Segoe UI Light"/>
                <a:cs typeface="Segoe UI Light"/>
              </a:rPr>
              <a:t>stay competitive and agile </a:t>
            </a:r>
            <a:br>
              <a:rPr lang="en-GB" sz="1200">
                <a:latin typeface="Segoe UI Light"/>
                <a:cs typeface="Segoe UI Light"/>
              </a:rPr>
            </a:br>
            <a:r>
              <a:rPr lang="en-GB" sz="1200">
                <a:solidFill>
                  <a:srgbClr val="FFFFFF"/>
                </a:solidFill>
                <a:latin typeface="Segoe UI Light"/>
                <a:cs typeface="Segoe UI Light"/>
              </a:rPr>
              <a:t>in today’s fast-paced market.</a:t>
            </a:r>
          </a:p>
          <a:p>
            <a:pPr>
              <a:spcAft>
                <a:spcPts val="1000"/>
              </a:spcAft>
            </a:pPr>
            <a:endParaRPr lang="en-GB" sz="1200">
              <a:solidFill>
                <a:srgbClr val="FFFFFF"/>
              </a:solidFill>
              <a:latin typeface="Segoe UI Light"/>
              <a:cs typeface="Segoe UI Light"/>
            </a:endParaRPr>
          </a:p>
        </p:txBody>
      </p:sp>
      <p:cxnSp>
        <p:nvCxnSpPr>
          <p:cNvPr id="9" name="Straight Connector 8">
            <a:extLst>
              <a:ext uri="{FF2B5EF4-FFF2-40B4-BE49-F238E27FC236}">
                <a16:creationId xmlns:a16="http://schemas.microsoft.com/office/drawing/2014/main" id="{FF81207E-A331-36A1-BB16-4FC13BD92515}"/>
              </a:ext>
            </a:extLst>
          </p:cNvPr>
          <p:cNvCxnSpPr>
            <a:cxnSpLocks/>
          </p:cNvCxnSpPr>
          <p:nvPr/>
        </p:nvCxnSpPr>
        <p:spPr>
          <a:xfrm>
            <a:off x="3136144" y="2556988"/>
            <a:ext cx="0" cy="3451926"/>
          </a:xfrm>
          <a:prstGeom prst="line">
            <a:avLst/>
          </a:prstGeom>
          <a:ln w="12700">
            <a:solidFill>
              <a:srgbClr val="F2F2F2">
                <a:alpha val="20145"/>
              </a:srgb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C318D98E-7B1E-65B4-8566-D92FA0FB1EF7}"/>
              </a:ext>
            </a:extLst>
          </p:cNvPr>
          <p:cNvCxnSpPr>
            <a:cxnSpLocks/>
          </p:cNvCxnSpPr>
          <p:nvPr/>
        </p:nvCxnSpPr>
        <p:spPr>
          <a:xfrm>
            <a:off x="5963832" y="2556988"/>
            <a:ext cx="0" cy="3451926"/>
          </a:xfrm>
          <a:prstGeom prst="line">
            <a:avLst/>
          </a:prstGeom>
          <a:ln w="12700">
            <a:solidFill>
              <a:srgbClr val="F2F2F2">
                <a:alpha val="20145"/>
              </a:srgb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4899D82-8E1F-CDEF-80F6-108B123BB459}"/>
              </a:ext>
            </a:extLst>
          </p:cNvPr>
          <p:cNvCxnSpPr>
            <a:cxnSpLocks/>
          </p:cNvCxnSpPr>
          <p:nvPr/>
        </p:nvCxnSpPr>
        <p:spPr>
          <a:xfrm>
            <a:off x="8791520" y="2556988"/>
            <a:ext cx="0" cy="3451926"/>
          </a:xfrm>
          <a:prstGeom prst="line">
            <a:avLst/>
          </a:prstGeom>
          <a:ln w="12700">
            <a:solidFill>
              <a:srgbClr val="F2F2F2">
                <a:alpha val="20145"/>
              </a:srgbClr>
            </a:solidFill>
          </a:ln>
        </p:spPr>
        <p:style>
          <a:lnRef idx="2">
            <a:schemeClr val="accent1"/>
          </a:lnRef>
          <a:fillRef idx="0">
            <a:schemeClr val="accent1"/>
          </a:fillRef>
          <a:effectRef idx="1">
            <a:schemeClr val="accent1"/>
          </a:effectRef>
          <a:fontRef idx="minor">
            <a:schemeClr val="tx1"/>
          </a:fontRef>
        </p:style>
      </p:cxnSp>
      <p:pic>
        <p:nvPicPr>
          <p:cNvPr id="14" name="Picture 13" descr="A black background with white text&#10;&#10;Description automatically generated">
            <a:extLst>
              <a:ext uri="{FF2B5EF4-FFF2-40B4-BE49-F238E27FC236}">
                <a16:creationId xmlns:a16="http://schemas.microsoft.com/office/drawing/2014/main" id="{D295D926-A968-8B33-5527-F71264A7B8AB}"/>
              </a:ext>
            </a:extLst>
          </p:cNvPr>
          <p:cNvPicPr>
            <a:picLocks noChangeAspect="1"/>
          </p:cNvPicPr>
          <p:nvPr/>
        </p:nvPicPr>
        <p:blipFill>
          <a:blip r:embed="rId3"/>
          <a:stretch>
            <a:fillRect/>
          </a:stretch>
        </p:blipFill>
        <p:spPr>
          <a:xfrm>
            <a:off x="254000" y="177911"/>
            <a:ext cx="2150140" cy="480407"/>
          </a:xfrm>
          <a:prstGeom prst="rect">
            <a:avLst/>
          </a:prstGeom>
        </p:spPr>
      </p:pic>
    </p:spTree>
    <p:extLst>
      <p:ext uri="{BB962C8B-B14F-4D97-AF65-F5344CB8AC3E}">
        <p14:creationId xmlns:p14="http://schemas.microsoft.com/office/powerpoint/2010/main" val="3720903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indows | Intel Logo">
            <a:extLst>
              <a:ext uri="{FF2B5EF4-FFF2-40B4-BE49-F238E27FC236}">
                <a16:creationId xmlns:a16="http://schemas.microsoft.com/office/drawing/2014/main" id="{1524D406-E6E0-4451-58E8-93DD3CBDBA47}"/>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52311" y="164565"/>
            <a:ext cx="2152251" cy="504317"/>
          </a:xfrm>
          <a:prstGeom prst="rect">
            <a:avLst/>
          </a:prstGeom>
          <a:ln>
            <a:noFill/>
          </a:ln>
        </p:spPr>
      </p:pic>
      <p:sp>
        <p:nvSpPr>
          <p:cNvPr id="8" name="TextBox 7">
            <a:extLst>
              <a:ext uri="{FF2B5EF4-FFF2-40B4-BE49-F238E27FC236}">
                <a16:creationId xmlns:a16="http://schemas.microsoft.com/office/drawing/2014/main" id="{C781863A-8107-5683-FC7C-347687E054EE}"/>
              </a:ext>
            </a:extLst>
          </p:cNvPr>
          <p:cNvSpPr txBox="1"/>
          <p:nvPr/>
        </p:nvSpPr>
        <p:spPr>
          <a:xfrm>
            <a:off x="552301" y="888734"/>
            <a:ext cx="9720945" cy="553998"/>
          </a:xfrm>
          <a:prstGeom prst="rect">
            <a:avLst/>
          </a:prstGeom>
          <a:noFill/>
        </p:spPr>
        <p:txBody>
          <a:bodyPr wrap="square" lIns="0" tIns="0" rIns="0" bIns="0" rtlCol="0" anchor="t">
            <a:spAutoFit/>
          </a:bodyPr>
          <a:lstStyle/>
          <a:p>
            <a:pPr algn="l" defTabSz="932742">
              <a:lnSpc>
                <a:spcPct val="100000"/>
              </a:lnSpc>
            </a:pPr>
            <a:r>
              <a:rPr lang="en-GB" sz="3600">
                <a:solidFill>
                  <a:schemeClr val="tx1">
                    <a:lumMod val="75000"/>
                    <a:lumOff val="25000"/>
                  </a:schemeClr>
                </a:solidFill>
                <a:latin typeface="Segoe UI Light"/>
                <a:cs typeface="Segoe UI Light"/>
              </a:rPr>
              <a:t>Navigating the Evolving Business Landscape</a:t>
            </a:r>
            <a:endParaRPr lang="en-US" sz="3600">
              <a:ln w="3175">
                <a:noFill/>
              </a:ln>
              <a:solidFill>
                <a:schemeClr val="tx1">
                  <a:lumMod val="75000"/>
                  <a:lumOff val="25000"/>
                </a:schemeClr>
              </a:solidFill>
              <a:latin typeface="Segoe UI Light"/>
              <a:cs typeface="Segoe UI Light"/>
            </a:endParaRPr>
          </a:p>
        </p:txBody>
      </p:sp>
      <p:sp>
        <p:nvSpPr>
          <p:cNvPr id="9" name="TextBox 8">
            <a:extLst>
              <a:ext uri="{FF2B5EF4-FFF2-40B4-BE49-F238E27FC236}">
                <a16:creationId xmlns:a16="http://schemas.microsoft.com/office/drawing/2014/main" id="{3F3F5751-0433-05ED-5D68-BDCD9D1E2B8C}"/>
              </a:ext>
            </a:extLst>
          </p:cNvPr>
          <p:cNvSpPr txBox="1"/>
          <p:nvPr/>
        </p:nvSpPr>
        <p:spPr>
          <a:xfrm>
            <a:off x="467808" y="1715490"/>
            <a:ext cx="10400816" cy="738664"/>
          </a:xfrm>
          <a:prstGeom prst="rect">
            <a:avLst/>
          </a:prstGeom>
          <a:noFill/>
        </p:spPr>
        <p:txBody>
          <a:bodyPr wrap="square" lIns="91440" tIns="45720" rIns="91440" bIns="45720" anchor="t">
            <a:spAutoFit/>
          </a:bodyPr>
          <a:lstStyle/>
          <a:p>
            <a:r>
              <a:rPr lang="en-US" sz="1400">
                <a:solidFill>
                  <a:srgbClr val="3F3F3F"/>
                </a:solidFill>
                <a:latin typeface="Segoe UI Semibold"/>
                <a:cs typeface="Segoe UI Light"/>
              </a:rPr>
              <a:t>In today's fast-paced digital world, staying ahead of the curve is more challenging than ever. As technology advances at an unprecedented rate, businesses like yours are faced with the daunting task of navigating an increasingly complex environment while dealing with limited resources and expertise.</a:t>
            </a:r>
          </a:p>
        </p:txBody>
      </p:sp>
      <p:sp>
        <p:nvSpPr>
          <p:cNvPr id="3" name="Rectangle: Rounded Corners 19">
            <a:extLst>
              <a:ext uri="{FF2B5EF4-FFF2-40B4-BE49-F238E27FC236}">
                <a16:creationId xmlns:a16="http://schemas.microsoft.com/office/drawing/2014/main" id="{BAA9F3F5-0DB2-8B88-C727-6E9C1A8FCF9C}"/>
              </a:ext>
            </a:extLst>
          </p:cNvPr>
          <p:cNvSpPr/>
          <p:nvPr/>
        </p:nvSpPr>
        <p:spPr>
          <a:xfrm>
            <a:off x="4286059" y="2830668"/>
            <a:ext cx="3429259" cy="2798755"/>
          </a:xfrm>
          <a:prstGeom prst="rect">
            <a:avLst/>
          </a:prstGeom>
          <a:solidFill>
            <a:srgbClr val="0078D4"/>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baseline="-25000"/>
          </a:p>
        </p:txBody>
      </p:sp>
      <p:sp>
        <p:nvSpPr>
          <p:cNvPr id="4" name="Rectangle: Rounded Corners 19">
            <a:extLst>
              <a:ext uri="{FF2B5EF4-FFF2-40B4-BE49-F238E27FC236}">
                <a16:creationId xmlns:a16="http://schemas.microsoft.com/office/drawing/2014/main" id="{478BE388-6A5A-A296-7EEE-64A9F1532D37}"/>
              </a:ext>
            </a:extLst>
          </p:cNvPr>
          <p:cNvSpPr/>
          <p:nvPr/>
        </p:nvSpPr>
        <p:spPr>
          <a:xfrm>
            <a:off x="8021255" y="2830668"/>
            <a:ext cx="3429259" cy="2798755"/>
          </a:xfrm>
          <a:prstGeom prst="rect">
            <a:avLst/>
          </a:prstGeom>
          <a:solidFill>
            <a:srgbClr val="0078D4"/>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baseline="-25000"/>
          </a:p>
        </p:txBody>
      </p:sp>
      <p:sp>
        <p:nvSpPr>
          <p:cNvPr id="7" name="Rectangle: Rounded Corners 19">
            <a:extLst>
              <a:ext uri="{FF2B5EF4-FFF2-40B4-BE49-F238E27FC236}">
                <a16:creationId xmlns:a16="http://schemas.microsoft.com/office/drawing/2014/main" id="{1F2F76E2-153B-5512-A4EC-03C017919134}"/>
              </a:ext>
            </a:extLst>
          </p:cNvPr>
          <p:cNvSpPr/>
          <p:nvPr/>
        </p:nvSpPr>
        <p:spPr>
          <a:xfrm>
            <a:off x="550864" y="2830668"/>
            <a:ext cx="3429259" cy="2798755"/>
          </a:xfrm>
          <a:prstGeom prst="rect">
            <a:avLst/>
          </a:prstGeom>
          <a:solidFill>
            <a:srgbClr val="0078D4"/>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baseline="-25000"/>
          </a:p>
        </p:txBody>
      </p:sp>
      <p:sp>
        <p:nvSpPr>
          <p:cNvPr id="11" name="TextBox 10">
            <a:extLst>
              <a:ext uri="{FF2B5EF4-FFF2-40B4-BE49-F238E27FC236}">
                <a16:creationId xmlns:a16="http://schemas.microsoft.com/office/drawing/2014/main" id="{1136CBC5-46F8-3EAF-BD87-B18E97FF1627}"/>
              </a:ext>
            </a:extLst>
          </p:cNvPr>
          <p:cNvSpPr txBox="1"/>
          <p:nvPr/>
        </p:nvSpPr>
        <p:spPr>
          <a:xfrm>
            <a:off x="811203" y="3121642"/>
            <a:ext cx="2827420" cy="1764586"/>
          </a:xfrm>
          <a:prstGeom prst="rect">
            <a:avLst/>
          </a:prstGeom>
          <a:noFill/>
        </p:spPr>
        <p:txBody>
          <a:bodyPr wrap="square" lIns="0" tIns="0" rIns="0" bIns="0" rtlCol="0" anchor="t">
            <a:spAutoFit/>
          </a:bodyPr>
          <a:lstStyle/>
          <a:p>
            <a:pPr>
              <a:spcAft>
                <a:spcPts val="1000"/>
              </a:spcAft>
            </a:pPr>
            <a:r>
              <a:rPr lang="en-GB" sz="1400">
                <a:solidFill>
                  <a:srgbClr val="FFFFFF"/>
                </a:solidFill>
                <a:latin typeface="Segoe UI Semibold"/>
                <a:cs typeface="Segoe UI Light"/>
              </a:rPr>
              <a:t>Life Cycle and Age of Devices </a:t>
            </a:r>
          </a:p>
          <a:p>
            <a:pPr>
              <a:spcAft>
                <a:spcPts val="1000"/>
              </a:spcAft>
            </a:pPr>
            <a:r>
              <a:rPr lang="en-GB" sz="1200">
                <a:solidFill>
                  <a:srgbClr val="FFFFFF"/>
                </a:solidFill>
                <a:latin typeface="Segoe UI Light"/>
                <a:cs typeface="Segoe UI Light"/>
              </a:rPr>
              <a:t>The average lifecycle of devices has shortened, with businesses considering refreshes every 3.75 years on average, up from 3.4 previously.</a:t>
            </a:r>
            <a:endParaRPr lang="en-GB" sz="1100" baseline="30000">
              <a:solidFill>
                <a:srgbClr val="FFFFFF"/>
              </a:solidFill>
              <a:latin typeface="Segoe UI Light"/>
              <a:cs typeface="Segoe UI Light"/>
            </a:endParaRPr>
          </a:p>
          <a:p>
            <a:pPr>
              <a:spcAft>
                <a:spcPts val="1000"/>
              </a:spcAft>
            </a:pPr>
            <a:r>
              <a:rPr lang="en-GB" sz="1200">
                <a:solidFill>
                  <a:srgbClr val="FFFFFF"/>
                </a:solidFill>
                <a:latin typeface="Segoe UI Light"/>
                <a:cs typeface="Segoe UI Light"/>
              </a:rPr>
              <a:t>Outdated devices can lead to decreased productivity, compatibility issues, and increased security vulnerabilities.</a:t>
            </a:r>
          </a:p>
        </p:txBody>
      </p:sp>
      <p:sp>
        <p:nvSpPr>
          <p:cNvPr id="12" name="TextBox 11">
            <a:extLst>
              <a:ext uri="{FF2B5EF4-FFF2-40B4-BE49-F238E27FC236}">
                <a16:creationId xmlns:a16="http://schemas.microsoft.com/office/drawing/2014/main" id="{A70581CF-1DFC-5B14-AC62-34DF394761B1}"/>
              </a:ext>
            </a:extLst>
          </p:cNvPr>
          <p:cNvSpPr txBox="1"/>
          <p:nvPr/>
        </p:nvSpPr>
        <p:spPr>
          <a:xfrm>
            <a:off x="4545811" y="3121642"/>
            <a:ext cx="2927957" cy="2164695"/>
          </a:xfrm>
          <a:prstGeom prst="rect">
            <a:avLst/>
          </a:prstGeom>
          <a:noFill/>
        </p:spPr>
        <p:txBody>
          <a:bodyPr wrap="square" lIns="0" tIns="0" rIns="0" bIns="0" rtlCol="0" anchor="t">
            <a:spAutoFit/>
          </a:bodyPr>
          <a:lstStyle/>
          <a:p>
            <a:pPr>
              <a:spcAft>
                <a:spcPts val="1000"/>
              </a:spcAft>
            </a:pPr>
            <a:r>
              <a:rPr lang="en-GB" sz="1400">
                <a:solidFill>
                  <a:srgbClr val="FFFFFF"/>
                </a:solidFill>
                <a:latin typeface="Segoe UI Semibold"/>
                <a:cs typeface="Segoe UI Light"/>
              </a:rPr>
              <a:t>Security and Support for </a:t>
            </a:r>
            <a:br>
              <a:rPr lang="en-GB" sz="1400">
                <a:solidFill>
                  <a:srgbClr val="FFFFFF"/>
                </a:solidFill>
                <a:latin typeface="Segoe UI Semibold"/>
                <a:cs typeface="Segoe UI Light"/>
              </a:rPr>
            </a:br>
            <a:r>
              <a:rPr lang="en-GB" sz="1400">
                <a:solidFill>
                  <a:srgbClr val="FFFFFF"/>
                </a:solidFill>
                <a:latin typeface="Segoe UI Semibold"/>
                <a:cs typeface="Segoe UI Light"/>
              </a:rPr>
              <a:t>Hybrid Work</a:t>
            </a:r>
          </a:p>
          <a:p>
            <a:pPr>
              <a:spcAft>
                <a:spcPts val="1000"/>
              </a:spcAft>
            </a:pPr>
            <a:r>
              <a:rPr lang="en-GB" sz="1200">
                <a:solidFill>
                  <a:srgbClr val="FFFFFF"/>
                </a:solidFill>
                <a:latin typeface="Segoe UI Light"/>
                <a:cs typeface="Segoe UI Light"/>
              </a:rPr>
              <a:t>The rapid shift to remote and hybrid work models has made reliable, secure connectivity a top priority for businesses of all sizes.</a:t>
            </a:r>
          </a:p>
          <a:p>
            <a:pPr>
              <a:spcAft>
                <a:spcPts val="1000"/>
              </a:spcAft>
            </a:pPr>
            <a:r>
              <a:rPr lang="en-GB" sz="1200">
                <a:solidFill>
                  <a:srgbClr val="FFFFFF"/>
                </a:solidFill>
                <a:latin typeface="Segoe UI Light"/>
                <a:cs typeface="Segoe UI Light"/>
              </a:rPr>
              <a:t>Less than 30% of firms expect staff to be working fully in person over the next five years, necessitating investments in powerful computing and mobile devices, as well as secure collaboration tools.</a:t>
            </a:r>
            <a:endParaRPr lang="en-GB" sz="1050" baseline="30000">
              <a:solidFill>
                <a:srgbClr val="FFFFFF"/>
              </a:solidFill>
              <a:latin typeface="Segoe UI Light"/>
              <a:cs typeface="Segoe UI Light"/>
            </a:endParaRPr>
          </a:p>
        </p:txBody>
      </p:sp>
      <p:sp>
        <p:nvSpPr>
          <p:cNvPr id="18" name="TextBox 17">
            <a:extLst>
              <a:ext uri="{FF2B5EF4-FFF2-40B4-BE49-F238E27FC236}">
                <a16:creationId xmlns:a16="http://schemas.microsoft.com/office/drawing/2014/main" id="{50D3A76E-3C23-BDF3-5E35-C6023E3C95C4}"/>
              </a:ext>
            </a:extLst>
          </p:cNvPr>
          <p:cNvSpPr txBox="1"/>
          <p:nvPr/>
        </p:nvSpPr>
        <p:spPr>
          <a:xfrm>
            <a:off x="8294493" y="3121642"/>
            <a:ext cx="2898226" cy="1980029"/>
          </a:xfrm>
          <a:prstGeom prst="rect">
            <a:avLst/>
          </a:prstGeom>
          <a:noFill/>
        </p:spPr>
        <p:txBody>
          <a:bodyPr wrap="square" lIns="0" tIns="0" rIns="0" bIns="0" rtlCol="0" anchor="t">
            <a:spAutoFit/>
          </a:bodyPr>
          <a:lstStyle/>
          <a:p>
            <a:pPr>
              <a:spcAft>
                <a:spcPts val="1000"/>
              </a:spcAft>
            </a:pPr>
            <a:r>
              <a:rPr lang="en-GB" sz="1400">
                <a:solidFill>
                  <a:srgbClr val="FFFFFF"/>
                </a:solidFill>
                <a:latin typeface="Segoe UI Semibold"/>
                <a:cs typeface="Segoe UI Light"/>
              </a:rPr>
              <a:t>ESG Considerations and </a:t>
            </a:r>
            <a:br>
              <a:rPr lang="en-GB" sz="1400">
                <a:solidFill>
                  <a:srgbClr val="FFFFFF"/>
                </a:solidFill>
                <a:latin typeface="Segoe UI Semibold"/>
                <a:cs typeface="Segoe UI Light"/>
              </a:rPr>
            </a:br>
            <a:r>
              <a:rPr lang="en-GB" sz="1400">
                <a:solidFill>
                  <a:srgbClr val="FFFFFF"/>
                </a:solidFill>
                <a:latin typeface="Segoe UI Semibold"/>
                <a:cs typeface="Segoe UI Light"/>
              </a:rPr>
              <a:t>Talent Acquisition</a:t>
            </a:r>
          </a:p>
          <a:p>
            <a:pPr>
              <a:spcAft>
                <a:spcPts val="1000"/>
              </a:spcAft>
            </a:pPr>
            <a:r>
              <a:rPr lang="en-GB" sz="1200">
                <a:solidFill>
                  <a:srgbClr val="FFFFFF"/>
                </a:solidFill>
                <a:latin typeface="Segoe UI Light"/>
                <a:cs typeface="Segoe UI Light"/>
              </a:rPr>
              <a:t>ESG factors are increasingly influencing SMBs' decision-making processes, including device refresh strategies.</a:t>
            </a:r>
          </a:p>
          <a:p>
            <a:pPr>
              <a:spcAft>
                <a:spcPts val="1000"/>
              </a:spcAft>
            </a:pPr>
            <a:r>
              <a:rPr lang="en-GB" sz="1200">
                <a:solidFill>
                  <a:srgbClr val="FFFFFF"/>
                </a:solidFill>
                <a:latin typeface="Segoe UI Light"/>
                <a:cs typeface="Segoe UI Light"/>
              </a:rPr>
              <a:t>68% of employees prefer to work for companies with strong ESG practices, making it a critical consideration for attracting and retaining top talent.</a:t>
            </a:r>
            <a:endParaRPr lang="en-GB" sz="1100" baseline="30000">
              <a:solidFill>
                <a:srgbClr val="FFFFFF"/>
              </a:solidFill>
              <a:latin typeface="Segoe UI Light"/>
              <a:cs typeface="Segoe UI Light"/>
            </a:endParaRPr>
          </a:p>
        </p:txBody>
      </p:sp>
      <p:sp>
        <p:nvSpPr>
          <p:cNvPr id="2" name="TextBox 1">
            <a:extLst>
              <a:ext uri="{FF2B5EF4-FFF2-40B4-BE49-F238E27FC236}">
                <a16:creationId xmlns:a16="http://schemas.microsoft.com/office/drawing/2014/main" id="{E26F0D6F-0EB7-BE42-528A-0D3712AABCA2}"/>
              </a:ext>
            </a:extLst>
          </p:cNvPr>
          <p:cNvSpPr txBox="1"/>
          <p:nvPr/>
        </p:nvSpPr>
        <p:spPr>
          <a:xfrm>
            <a:off x="551729" y="6504709"/>
            <a:ext cx="739832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a:solidFill>
                  <a:schemeClr val="tx1">
                    <a:lumMod val="75000"/>
                    <a:lumOff val="25000"/>
                  </a:schemeClr>
                </a:solidFill>
              </a:rPr>
              <a:t>Source: </a:t>
            </a:r>
            <a:r>
              <a:rPr lang="en-US" sz="600" err="1">
                <a:solidFill>
                  <a:schemeClr val="tx1">
                    <a:lumMod val="75000"/>
                    <a:lumOff val="25000"/>
                  </a:schemeClr>
                </a:solidFill>
              </a:rPr>
              <a:t>Consenna</a:t>
            </a:r>
            <a:r>
              <a:rPr lang="en-US" sz="600">
                <a:solidFill>
                  <a:schemeClr val="tx1">
                    <a:lumMod val="75000"/>
                    <a:lumOff val="25000"/>
                  </a:schemeClr>
                </a:solidFill>
              </a:rPr>
              <a:t>, Influence on Device Refresh: What are the primary factors influencing SMBs to consider refreshing their devices (Personal Computing)?</a:t>
            </a:r>
            <a:endParaRPr lang="en-US">
              <a:solidFill>
                <a:schemeClr val="tx1">
                  <a:lumMod val="75000"/>
                  <a:lumOff val="25000"/>
                </a:schemeClr>
              </a:solidFill>
              <a:cs typeface="Segoe UI"/>
            </a:endParaRPr>
          </a:p>
          <a:p>
            <a:r>
              <a:rPr lang="en-US" sz="600">
                <a:solidFill>
                  <a:schemeClr val="tx1">
                    <a:lumMod val="75000"/>
                    <a:lumOff val="25000"/>
                  </a:schemeClr>
                </a:solidFill>
              </a:rPr>
              <a:t>Responses: Lifecycle/Age of Devices, Security/Hybrid and ESG/Hiring. (AI dropped to fourth)</a:t>
            </a:r>
            <a:endParaRPr lang="en-US" sz="600">
              <a:solidFill>
                <a:schemeClr val="tx1">
                  <a:lumMod val="75000"/>
                  <a:lumOff val="25000"/>
                </a:schemeClr>
              </a:solidFill>
              <a:cs typeface="Segoe UI"/>
            </a:endParaRPr>
          </a:p>
        </p:txBody>
      </p:sp>
    </p:spTree>
    <p:extLst>
      <p:ext uri="{BB962C8B-B14F-4D97-AF65-F5344CB8AC3E}">
        <p14:creationId xmlns:p14="http://schemas.microsoft.com/office/powerpoint/2010/main" val="7185446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85ED990-180D-6239-1E0E-C3F627716ABE}"/>
              </a:ext>
            </a:extLst>
          </p:cNvPr>
          <p:cNvSpPr txBox="1"/>
          <p:nvPr/>
        </p:nvSpPr>
        <p:spPr>
          <a:xfrm>
            <a:off x="552300" y="888734"/>
            <a:ext cx="10801499" cy="553998"/>
          </a:xfrm>
          <a:prstGeom prst="rect">
            <a:avLst/>
          </a:prstGeom>
          <a:noFill/>
        </p:spPr>
        <p:txBody>
          <a:bodyPr wrap="square" lIns="0" tIns="0" rIns="0" bIns="0" rtlCol="0">
            <a:spAutoFit/>
          </a:bodyPr>
          <a:lstStyle/>
          <a:p>
            <a:pPr algn="l" defTabSz="932742">
              <a:lnSpc>
                <a:spcPct val="100000"/>
              </a:lnSpc>
            </a:pPr>
            <a:r>
              <a:rPr lang="en-GB" sz="3600">
                <a:solidFill>
                  <a:srgbClr val="3F3F3F"/>
                </a:solidFill>
                <a:latin typeface="+mj-lt"/>
              </a:rPr>
              <a:t>Windows 11 By The Numbers</a:t>
            </a:r>
            <a:endParaRPr lang="en-US" sz="3600">
              <a:ln w="3175">
                <a:noFill/>
              </a:ln>
              <a:solidFill>
                <a:srgbClr val="3F3F3F"/>
              </a:solidFill>
              <a:latin typeface="+mj-lt"/>
              <a:cs typeface="Segoe UI Light" panose="020B0502040204020203" pitchFamily="34" charset="0"/>
            </a:endParaRPr>
          </a:p>
        </p:txBody>
      </p:sp>
      <p:pic>
        <p:nvPicPr>
          <p:cNvPr id="5" name="Picture 4">
            <a:extLst>
              <a:ext uri="{FF2B5EF4-FFF2-40B4-BE49-F238E27FC236}">
                <a16:creationId xmlns:a16="http://schemas.microsoft.com/office/drawing/2014/main" id="{E7BBF3F6-B513-70F0-A261-32ADDAE0C903}"/>
              </a:ext>
            </a:extLst>
          </p:cNvPr>
          <p:cNvPicPr>
            <a:picLocks noChangeAspect="1"/>
          </p:cNvPicPr>
          <p:nvPr/>
        </p:nvPicPr>
        <p:blipFill rotWithShape="1">
          <a:blip r:embed="rId3">
            <a:extLst>
              <a:ext uri="{28A0092B-C50C-407E-A947-70E740481C1C}">
                <a14:useLocalDpi xmlns:a14="http://schemas.microsoft.com/office/drawing/2010/main" val="0"/>
              </a:ext>
            </a:extLst>
          </a:blip>
          <a:srcRect l="47280" r="6390"/>
          <a:stretch/>
        </p:blipFill>
        <p:spPr>
          <a:xfrm>
            <a:off x="7726680" y="0"/>
            <a:ext cx="4465320" cy="6858000"/>
          </a:xfrm>
          <a:prstGeom prst="rect">
            <a:avLst/>
          </a:prstGeom>
        </p:spPr>
      </p:pic>
      <p:pic>
        <p:nvPicPr>
          <p:cNvPr id="7" name="Picture 6" descr="Windows | Intel Logo">
            <a:extLst>
              <a:ext uri="{FF2B5EF4-FFF2-40B4-BE49-F238E27FC236}">
                <a16:creationId xmlns:a16="http://schemas.microsoft.com/office/drawing/2014/main" id="{95178021-C9DC-28BE-EC2E-7729CAB5BD89}"/>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252311" y="164565"/>
            <a:ext cx="2152251" cy="504317"/>
          </a:xfrm>
          <a:prstGeom prst="rect">
            <a:avLst/>
          </a:prstGeom>
          <a:ln>
            <a:noFill/>
          </a:ln>
        </p:spPr>
      </p:pic>
      <p:sp>
        <p:nvSpPr>
          <p:cNvPr id="10" name="TextBox 9">
            <a:extLst>
              <a:ext uri="{FF2B5EF4-FFF2-40B4-BE49-F238E27FC236}">
                <a16:creationId xmlns:a16="http://schemas.microsoft.com/office/drawing/2014/main" id="{B194978B-37E3-D839-EB2E-276E4C7DCAD8}"/>
              </a:ext>
            </a:extLst>
          </p:cNvPr>
          <p:cNvSpPr txBox="1"/>
          <p:nvPr/>
        </p:nvSpPr>
        <p:spPr>
          <a:xfrm>
            <a:off x="549297" y="1717614"/>
            <a:ext cx="4670943" cy="1590179"/>
          </a:xfrm>
          <a:prstGeom prst="rect">
            <a:avLst/>
          </a:prstGeom>
          <a:noFill/>
        </p:spPr>
        <p:txBody>
          <a:bodyPr wrap="square" lIns="0" tIns="0" rIns="0" bIns="0" rtlCol="0" anchor="t">
            <a:spAutoFit/>
          </a:bodyPr>
          <a:lstStyle/>
          <a:p>
            <a:pPr marL="285750" indent="-285750" defTabSz="932742">
              <a:spcAft>
                <a:spcPts val="1000"/>
              </a:spcAft>
              <a:buFont typeface="Arial" panose="020B0604020202020204" pitchFamily="34" charset="0"/>
              <a:buChar char="•"/>
            </a:pPr>
            <a:r>
              <a:rPr lang="en-US" sz="1400" dirty="0">
                <a:solidFill>
                  <a:srgbClr val="3F3F3F"/>
                </a:solidFill>
                <a:latin typeface="Segoe UI Light"/>
                <a:cs typeface="Segoe UI Light"/>
              </a:rPr>
              <a:t>Reduced the risk of a successful security attack by 20%  </a:t>
            </a:r>
          </a:p>
          <a:p>
            <a:pPr marL="285750" indent="-285750" defTabSz="932742">
              <a:spcAft>
                <a:spcPts val="1000"/>
              </a:spcAft>
              <a:buFont typeface="Arial"/>
              <a:buChar char="•"/>
            </a:pPr>
            <a:r>
              <a:rPr lang="en-US" sz="1400" dirty="0">
                <a:solidFill>
                  <a:srgbClr val="3F3F3F"/>
                </a:solidFill>
                <a:latin typeface="Segoe UI Light"/>
                <a:cs typeface="Segoe UI Light"/>
              </a:rPr>
              <a:t>Increased productivity for security &amp; IT teams by 20%  </a:t>
            </a:r>
          </a:p>
          <a:p>
            <a:pPr marL="285750" indent="-285750" defTabSz="932742">
              <a:spcAft>
                <a:spcPts val="1000"/>
              </a:spcAft>
              <a:buFont typeface="Arial"/>
              <a:buChar char="•"/>
            </a:pPr>
            <a:r>
              <a:rPr lang="en-US" sz="1400" dirty="0">
                <a:solidFill>
                  <a:srgbClr val="3F3F3F"/>
                </a:solidFill>
                <a:latin typeface="Segoe UI Light"/>
                <a:cs typeface="Segoe UI Light"/>
              </a:rPr>
              <a:t>Reduced incoming help desk tickets by 80%  </a:t>
            </a:r>
          </a:p>
          <a:p>
            <a:pPr marL="285750" indent="-285750" defTabSz="932742">
              <a:spcAft>
                <a:spcPts val="1000"/>
              </a:spcAft>
              <a:buFont typeface="Arial"/>
              <a:buChar char="•"/>
            </a:pPr>
            <a:r>
              <a:rPr lang="en-US" sz="1400" dirty="0">
                <a:solidFill>
                  <a:srgbClr val="3F3F3F"/>
                </a:solidFill>
                <a:latin typeface="Segoe UI Light"/>
                <a:cs typeface="Segoe UI Light"/>
              </a:rPr>
              <a:t>Decreased time for device deployment by 25%  </a:t>
            </a:r>
          </a:p>
          <a:p>
            <a:pPr marL="285750" indent="-285750" defTabSz="932742">
              <a:spcAft>
                <a:spcPts val="1000"/>
              </a:spcAft>
              <a:buFont typeface="Arial"/>
              <a:buChar char="•"/>
            </a:pPr>
            <a:r>
              <a:rPr lang="en-US" sz="1400" dirty="0">
                <a:solidFill>
                  <a:srgbClr val="3F3F3F"/>
                </a:solidFill>
                <a:latin typeface="Segoe UI Light"/>
                <a:cs typeface="Segoe UI Light"/>
              </a:rPr>
              <a:t>Increased end-user productivity by 15%</a:t>
            </a:r>
          </a:p>
        </p:txBody>
      </p:sp>
    </p:spTree>
    <p:extLst>
      <p:ext uri="{BB962C8B-B14F-4D97-AF65-F5344CB8AC3E}">
        <p14:creationId xmlns:p14="http://schemas.microsoft.com/office/powerpoint/2010/main" val="20607476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4443A4F8-09E6-A76D-BAC1-1F8492D73409}"/>
              </a:ext>
            </a:extLst>
          </p:cNvPr>
          <p:cNvGraphicFramePr>
            <a:graphicFrameLocks noGrp="1"/>
          </p:cNvGraphicFramePr>
          <p:nvPr>
            <p:extLst>
              <p:ext uri="{D42A27DB-BD31-4B8C-83A1-F6EECF244321}">
                <p14:modId xmlns:p14="http://schemas.microsoft.com/office/powerpoint/2010/main" val="70620425"/>
              </p:ext>
            </p:extLst>
          </p:nvPr>
        </p:nvGraphicFramePr>
        <p:xfrm>
          <a:off x="553734" y="2538664"/>
          <a:ext cx="3532576" cy="2376925"/>
        </p:xfrm>
        <a:graphic>
          <a:graphicData uri="http://schemas.openxmlformats.org/drawingml/2006/table">
            <a:tbl>
              <a:tblPr firstRow="1" bandRow="1">
                <a:tableStyleId>{5C22544A-7EE6-4342-B048-85BDC9FD1C3A}</a:tableStyleId>
              </a:tblPr>
              <a:tblGrid>
                <a:gridCol w="1766288">
                  <a:extLst>
                    <a:ext uri="{9D8B030D-6E8A-4147-A177-3AD203B41FA5}">
                      <a16:colId xmlns:a16="http://schemas.microsoft.com/office/drawing/2014/main" val="3468494326"/>
                    </a:ext>
                  </a:extLst>
                </a:gridCol>
                <a:gridCol w="1766288">
                  <a:extLst>
                    <a:ext uri="{9D8B030D-6E8A-4147-A177-3AD203B41FA5}">
                      <a16:colId xmlns:a16="http://schemas.microsoft.com/office/drawing/2014/main" val="2426669560"/>
                    </a:ext>
                  </a:extLst>
                </a:gridCol>
              </a:tblGrid>
              <a:tr h="391583">
                <a:tc gridSpan="2">
                  <a:txBody>
                    <a:bodyPr/>
                    <a:lstStyle/>
                    <a:p>
                      <a:pPr lvl="0" algn="ctr">
                        <a:lnSpc>
                          <a:spcPct val="100000"/>
                        </a:lnSpc>
                        <a:spcBef>
                          <a:spcPts val="0"/>
                        </a:spcBef>
                        <a:spcAft>
                          <a:spcPts val="0"/>
                        </a:spcAft>
                        <a:buNone/>
                      </a:pPr>
                      <a:r>
                        <a:rPr lang="en-US" sz="1400" b="0" i="0" u="none" strike="noStrike" noProof="0" dirty="0">
                          <a:solidFill>
                            <a:srgbClr val="FFFFFF"/>
                          </a:solidFill>
                          <a:latin typeface="Segoe UI Semibold"/>
                        </a:rPr>
                        <a:t>1000 Employees</a:t>
                      </a:r>
                      <a:endParaRPr lang="en-US" sz="1400">
                        <a:latin typeface="Segoe UI Semibold"/>
                      </a:endParaRPr>
                    </a:p>
                  </a:txBody>
                  <a:tcPr anchor="ctr">
                    <a:lnL w="12700">
                      <a:solidFill>
                        <a:schemeClr val="bg1"/>
                      </a:solidFill>
                    </a:lnL>
                    <a:lnR w="12700">
                      <a:solidFill>
                        <a:schemeClr val="bg1"/>
                      </a:solidFill>
                    </a:lnR>
                    <a:lnT w="12700">
                      <a:solidFill>
                        <a:schemeClr val="bg1"/>
                      </a:solidFill>
                    </a:lnT>
                    <a:lnB w="12700">
                      <a:solidFill>
                        <a:schemeClr val="bg1"/>
                      </a:solidFill>
                    </a:lnB>
                  </a:tcPr>
                </a:tc>
                <a:tc hMerge="1">
                  <a:txBody>
                    <a:bodyPr/>
                    <a:lstStyle/>
                    <a:p>
                      <a:endParaRPr lang="en-US"/>
                    </a:p>
                  </a:txBody>
                  <a:tcPr/>
                </a:tc>
                <a:extLst>
                  <a:ext uri="{0D108BD9-81ED-4DB2-BD59-A6C34878D82A}">
                    <a16:rowId xmlns:a16="http://schemas.microsoft.com/office/drawing/2014/main" val="2093543184"/>
                  </a:ext>
                </a:extLst>
              </a:tr>
              <a:tr h="335057">
                <a:tc gridSpan="2">
                  <a:txBody>
                    <a:bodyPr/>
                    <a:lstStyle/>
                    <a:p>
                      <a:pPr marL="0" lvl="0" indent="0" algn="ctr">
                        <a:lnSpc>
                          <a:spcPct val="100000"/>
                        </a:lnSpc>
                        <a:buNone/>
                      </a:pPr>
                      <a:r>
                        <a:rPr lang="en-US" sz="1000" b="0" i="0" u="none" strike="noStrike" baseline="0" noProof="0" dirty="0">
                          <a:solidFill>
                            <a:schemeClr val="tx1">
                              <a:lumMod val="85000"/>
                              <a:lumOff val="15000"/>
                            </a:schemeClr>
                          </a:solidFill>
                          <a:latin typeface="Segoe UI Light"/>
                        </a:rPr>
                        <a:t>Number of helpdesk requests per year: 12,000</a:t>
                      </a:r>
                      <a:endParaRPr lang="en-US" sz="1000">
                        <a:solidFill>
                          <a:schemeClr val="tx1">
                            <a:lumMod val="85000"/>
                            <a:lumOff val="15000"/>
                          </a:schemeClr>
                        </a:solidFill>
                        <a:latin typeface="Segoe UI Light"/>
                      </a:endParaRPr>
                    </a:p>
                  </a:txBody>
                  <a:tcPr anchor="ctr">
                    <a:lnL w="12700">
                      <a:solidFill>
                        <a:schemeClr val="bg1"/>
                      </a:solidFill>
                    </a:lnL>
                    <a:lnR w="12700">
                      <a:solidFill>
                        <a:schemeClr val="bg1"/>
                      </a:solidFill>
                    </a:lnR>
                    <a:lnT w="12700">
                      <a:solidFill>
                        <a:schemeClr val="bg1"/>
                      </a:solidFill>
                    </a:lnT>
                    <a:lnB w="12700">
                      <a:solidFill>
                        <a:schemeClr val="bg1"/>
                      </a:solidFill>
                    </a:lnB>
                    <a:solidFill>
                      <a:schemeClr val="bg1">
                        <a:lumMod val="85000"/>
                      </a:schemeClr>
                    </a:solidFill>
                  </a:tcPr>
                </a:tc>
                <a:tc hMerge="1">
                  <a:txBody>
                    <a:bodyPr/>
                    <a:lstStyle/>
                    <a:p>
                      <a:endParaRPr lang="en-US"/>
                    </a:p>
                  </a:txBody>
                  <a:tcPr/>
                </a:tc>
                <a:extLst>
                  <a:ext uri="{0D108BD9-81ED-4DB2-BD59-A6C34878D82A}">
                    <a16:rowId xmlns:a16="http://schemas.microsoft.com/office/drawing/2014/main" val="3226975237"/>
                  </a:ext>
                </a:extLst>
              </a:tr>
              <a:tr h="550095">
                <a:tc>
                  <a:txBody>
                    <a:bodyPr/>
                    <a:lstStyle/>
                    <a:p>
                      <a:pPr lvl="0" algn="ctr">
                        <a:lnSpc>
                          <a:spcPct val="100000"/>
                        </a:lnSpc>
                        <a:spcBef>
                          <a:spcPts val="0"/>
                        </a:spcBef>
                        <a:spcAft>
                          <a:spcPts val="0"/>
                        </a:spcAft>
                        <a:buNone/>
                      </a:pPr>
                      <a:r>
                        <a:rPr lang="en-US" sz="1000" b="0" i="0" u="none" strike="noStrike" noProof="0" dirty="0">
                          <a:solidFill>
                            <a:schemeClr val="tx1">
                              <a:lumMod val="85000"/>
                              <a:lumOff val="15000"/>
                            </a:schemeClr>
                          </a:solidFill>
                          <a:latin typeface="Segoe UI Light"/>
                        </a:rPr>
                        <a:t>30% Power users fully </a:t>
                      </a:r>
                      <a:br>
                        <a:rPr lang="en-US" sz="1000" b="0" i="0" u="none" strike="noStrike" noProof="0" dirty="0">
                          <a:solidFill>
                            <a:srgbClr val="262626"/>
                          </a:solidFill>
                          <a:latin typeface="Segoe UI Light"/>
                        </a:rPr>
                      </a:br>
                      <a:r>
                        <a:rPr lang="en-US" sz="1000" b="0" i="0" u="none" strike="noStrike" noProof="0" dirty="0">
                          <a:solidFill>
                            <a:schemeClr val="tx1">
                              <a:lumMod val="85000"/>
                              <a:lumOff val="15000"/>
                            </a:schemeClr>
                          </a:solidFill>
                          <a:latin typeface="Segoe UI Light"/>
                        </a:rPr>
                        <a:t>adopting W11</a:t>
                      </a:r>
                      <a:endParaRPr lang="en-US" sz="1000" dirty="0">
                        <a:solidFill>
                          <a:schemeClr val="tx1">
                            <a:lumMod val="85000"/>
                            <a:lumOff val="15000"/>
                          </a:schemeClr>
                        </a:solidFill>
                        <a:latin typeface="Segoe UI Light"/>
                      </a:endParaRPr>
                    </a:p>
                  </a:txBody>
                  <a:tcPr anchor="ctr">
                    <a:lnL w="12700">
                      <a:solidFill>
                        <a:schemeClr val="bg1"/>
                      </a:solidFill>
                    </a:lnL>
                    <a:lnR w="12700">
                      <a:solidFill>
                        <a:schemeClr val="bg1"/>
                      </a:solidFill>
                    </a:lnR>
                    <a:lnT w="12700">
                      <a:solidFill>
                        <a:schemeClr val="bg1"/>
                      </a:solidFill>
                    </a:lnT>
                    <a:lnB w="12700">
                      <a:solidFill>
                        <a:schemeClr val="bg1"/>
                      </a:solidFill>
                    </a:lnB>
                    <a:solidFill>
                      <a:schemeClr val="bg1">
                        <a:lumMod val="95000"/>
                      </a:schemeClr>
                    </a:solidFill>
                  </a:tcPr>
                </a:tc>
                <a:tc>
                  <a:txBody>
                    <a:bodyPr/>
                    <a:lstStyle/>
                    <a:p>
                      <a:pPr marL="0" lvl="0" indent="0" algn="ctr">
                        <a:lnSpc>
                          <a:spcPct val="100000"/>
                        </a:lnSpc>
                        <a:buNone/>
                      </a:pPr>
                      <a:r>
                        <a:rPr lang="en-US" sz="1000" b="0" i="0" u="none" strike="noStrike" baseline="0" noProof="0" dirty="0">
                          <a:solidFill>
                            <a:srgbClr val="262626"/>
                          </a:solidFill>
                          <a:latin typeface="Segoe UI Light"/>
                        </a:rPr>
                        <a:t>60% Power users fully </a:t>
                      </a:r>
                      <a:br>
                        <a:rPr lang="en-US" sz="1000" b="0" i="0" u="none" strike="noStrike" baseline="0" noProof="0" dirty="0">
                          <a:solidFill>
                            <a:srgbClr val="262626"/>
                          </a:solidFill>
                          <a:latin typeface="Segoe UI Light"/>
                        </a:rPr>
                      </a:br>
                      <a:r>
                        <a:rPr lang="en-US" sz="1000" b="0" i="0" u="none" strike="noStrike" baseline="0" noProof="0" dirty="0">
                          <a:solidFill>
                            <a:srgbClr val="262626"/>
                          </a:solidFill>
                          <a:latin typeface="Segoe UI Light"/>
                        </a:rPr>
                        <a:t>adopting W11</a:t>
                      </a:r>
                      <a:endParaRPr lang="en-US" sz="1000" baseline="0" dirty="0">
                        <a:solidFill>
                          <a:srgbClr val="262626"/>
                        </a:solidFill>
                      </a:endParaRPr>
                    </a:p>
                  </a:txBody>
                  <a:tcPr anchor="ctr">
                    <a:lnL w="12700">
                      <a:solidFill>
                        <a:schemeClr val="bg1"/>
                      </a:solidFill>
                    </a:lnL>
                    <a:lnR w="12700">
                      <a:solidFill>
                        <a:schemeClr val="bg1"/>
                      </a:solidFill>
                    </a:lnR>
                    <a:lnT w="12700">
                      <a:solidFill>
                        <a:schemeClr val="bg1"/>
                      </a:solidFill>
                    </a:lnT>
                    <a:lnB w="12700">
                      <a:solidFill>
                        <a:schemeClr val="bg1"/>
                      </a:solidFill>
                    </a:lnB>
                    <a:solidFill>
                      <a:schemeClr val="bg1">
                        <a:lumMod val="95000"/>
                      </a:schemeClr>
                    </a:solidFill>
                  </a:tcPr>
                </a:tc>
                <a:extLst>
                  <a:ext uri="{0D108BD9-81ED-4DB2-BD59-A6C34878D82A}">
                    <a16:rowId xmlns:a16="http://schemas.microsoft.com/office/drawing/2014/main" val="2376529782"/>
                  </a:ext>
                </a:extLst>
              </a:tr>
              <a:tr h="550095">
                <a:tc>
                  <a:txBody>
                    <a:bodyPr/>
                    <a:lstStyle/>
                    <a:p>
                      <a:pPr marL="0" lvl="0" indent="0" algn="ctr">
                        <a:lnSpc>
                          <a:spcPct val="100000"/>
                        </a:lnSpc>
                        <a:buNone/>
                      </a:pPr>
                      <a:r>
                        <a:rPr lang="en-US" sz="1000" b="0" i="0" u="none" strike="noStrike" baseline="0" noProof="0" dirty="0">
                          <a:solidFill>
                            <a:srgbClr val="262626"/>
                          </a:solidFill>
                          <a:latin typeface="Segoe UI Light"/>
                        </a:rPr>
                        <a:t>Estimated three-year net present value £337,420</a:t>
                      </a:r>
                      <a:endParaRPr lang="en-US" sz="1000" dirty="0"/>
                    </a:p>
                  </a:txBody>
                  <a:tcPr anchor="ctr">
                    <a:lnL w="12700">
                      <a:solidFill>
                        <a:schemeClr val="bg1"/>
                      </a:solidFill>
                    </a:lnL>
                    <a:lnR w="12700">
                      <a:solidFill>
                        <a:schemeClr val="bg1"/>
                      </a:solidFill>
                    </a:lnR>
                    <a:lnT w="12700">
                      <a:solidFill>
                        <a:schemeClr val="bg1"/>
                      </a:solidFill>
                    </a:lnT>
                    <a:lnB w="12700">
                      <a:solidFill>
                        <a:schemeClr val="bg1"/>
                      </a:solidFill>
                    </a:lnB>
                    <a:solidFill>
                      <a:schemeClr val="bg1">
                        <a:lumMod val="95000"/>
                      </a:schemeClr>
                    </a:solidFill>
                  </a:tcPr>
                </a:tc>
                <a:tc>
                  <a:txBody>
                    <a:bodyPr/>
                    <a:lstStyle/>
                    <a:p>
                      <a:pPr marL="0" lvl="0" indent="0" algn="ctr">
                        <a:lnSpc>
                          <a:spcPct val="100000"/>
                        </a:lnSpc>
                        <a:buNone/>
                      </a:pPr>
                      <a:r>
                        <a:rPr lang="en-US" sz="1000" b="0" i="0" u="none" strike="noStrike" baseline="0" noProof="0" dirty="0">
                          <a:solidFill>
                            <a:srgbClr val="262626"/>
                          </a:solidFill>
                          <a:latin typeface="Segoe UI Light"/>
                        </a:rPr>
                        <a:t>Estimated three-year net present value £543,671</a:t>
                      </a:r>
                      <a:endParaRPr lang="en-US" sz="1000" dirty="0"/>
                    </a:p>
                  </a:txBody>
                  <a:tcPr anchor="ctr">
                    <a:lnL w="12700">
                      <a:solidFill>
                        <a:schemeClr val="bg1"/>
                      </a:solidFill>
                    </a:lnL>
                    <a:lnR w="12700">
                      <a:solidFill>
                        <a:schemeClr val="bg1"/>
                      </a:solidFill>
                    </a:lnR>
                    <a:lnT w="12700">
                      <a:solidFill>
                        <a:schemeClr val="bg1"/>
                      </a:solidFill>
                    </a:lnT>
                    <a:lnB w="12700">
                      <a:solidFill>
                        <a:schemeClr val="bg1"/>
                      </a:solidFill>
                    </a:lnB>
                    <a:solidFill>
                      <a:schemeClr val="bg1">
                        <a:lumMod val="95000"/>
                      </a:schemeClr>
                    </a:solidFill>
                  </a:tcPr>
                </a:tc>
                <a:extLst>
                  <a:ext uri="{0D108BD9-81ED-4DB2-BD59-A6C34878D82A}">
                    <a16:rowId xmlns:a16="http://schemas.microsoft.com/office/drawing/2014/main" val="3333136301"/>
                  </a:ext>
                </a:extLst>
              </a:tr>
              <a:tr h="550095">
                <a:tc>
                  <a:txBody>
                    <a:bodyPr/>
                    <a:lstStyle/>
                    <a:p>
                      <a:pPr marL="0" lvl="0" indent="0" algn="ctr">
                        <a:lnSpc>
                          <a:spcPct val="100000"/>
                        </a:lnSpc>
                        <a:buNone/>
                      </a:pPr>
                      <a:r>
                        <a:rPr lang="en-US" sz="1000" b="0" i="0" u="none" strike="noStrike" baseline="0" noProof="0" dirty="0">
                          <a:solidFill>
                            <a:srgbClr val="262626"/>
                          </a:solidFill>
                          <a:latin typeface="Segoe UI Light"/>
                        </a:rPr>
                        <a:t>Estimated three-year </a:t>
                      </a:r>
                      <a:br>
                        <a:rPr lang="en-US" sz="1000" b="0" i="0" u="none" strike="noStrike" baseline="0" noProof="0" dirty="0">
                          <a:solidFill>
                            <a:srgbClr val="262626"/>
                          </a:solidFill>
                          <a:latin typeface="Segoe UI Light"/>
                        </a:rPr>
                      </a:br>
                      <a:r>
                        <a:rPr lang="en-US" sz="1000" b="0" i="0" u="none" strike="noStrike" baseline="0" noProof="0" dirty="0">
                          <a:solidFill>
                            <a:srgbClr val="262626"/>
                          </a:solidFill>
                          <a:latin typeface="Segoe UI Light"/>
                        </a:rPr>
                        <a:t>ROI 117%</a:t>
                      </a:r>
                      <a:endParaRPr lang="en-US" sz="1000" dirty="0"/>
                    </a:p>
                  </a:txBody>
                  <a:tcPr anchor="ctr">
                    <a:lnL w="12700">
                      <a:solidFill>
                        <a:schemeClr val="bg1"/>
                      </a:solidFill>
                    </a:lnL>
                    <a:lnR w="12700">
                      <a:solidFill>
                        <a:schemeClr val="bg1"/>
                      </a:solidFill>
                    </a:lnR>
                    <a:lnT w="12700">
                      <a:solidFill>
                        <a:schemeClr val="bg1"/>
                      </a:solidFill>
                    </a:lnT>
                    <a:lnB w="12700">
                      <a:solidFill>
                        <a:schemeClr val="bg1"/>
                      </a:solidFill>
                    </a:lnB>
                    <a:solidFill>
                      <a:schemeClr val="bg1">
                        <a:lumMod val="95000"/>
                      </a:schemeClr>
                    </a:solidFill>
                  </a:tcPr>
                </a:tc>
                <a:tc>
                  <a:txBody>
                    <a:bodyPr/>
                    <a:lstStyle/>
                    <a:p>
                      <a:pPr marL="0" lvl="0" indent="0" algn="ctr">
                        <a:lnSpc>
                          <a:spcPct val="100000"/>
                        </a:lnSpc>
                        <a:buNone/>
                      </a:pPr>
                      <a:r>
                        <a:rPr lang="en-US" sz="1000" b="0" i="0" u="none" strike="noStrike" baseline="0" noProof="0" dirty="0">
                          <a:solidFill>
                            <a:srgbClr val="262626"/>
                          </a:solidFill>
                          <a:latin typeface="Segoe UI Light"/>
                        </a:rPr>
                        <a:t>Estimated three-year </a:t>
                      </a:r>
                      <a:br>
                        <a:rPr lang="en-US" sz="1000" b="0" i="0" u="none" strike="noStrike" baseline="0" noProof="0" dirty="0">
                          <a:solidFill>
                            <a:srgbClr val="262626"/>
                          </a:solidFill>
                          <a:latin typeface="Segoe UI Light"/>
                        </a:rPr>
                      </a:br>
                      <a:r>
                        <a:rPr lang="en-US" sz="1000" b="0" i="0" u="none" strike="noStrike" baseline="0" noProof="0" dirty="0">
                          <a:solidFill>
                            <a:srgbClr val="262626"/>
                          </a:solidFill>
                          <a:latin typeface="Segoe UI Light"/>
                        </a:rPr>
                        <a:t>ROI 189%</a:t>
                      </a:r>
                      <a:endParaRPr lang="en-US" sz="1000" dirty="0"/>
                    </a:p>
                  </a:txBody>
                  <a:tcPr anchor="ctr">
                    <a:lnL w="12700">
                      <a:solidFill>
                        <a:schemeClr val="bg1"/>
                      </a:solidFill>
                    </a:lnL>
                    <a:lnR w="12700">
                      <a:solidFill>
                        <a:schemeClr val="bg1"/>
                      </a:solidFill>
                    </a:lnR>
                    <a:lnT w="12700">
                      <a:solidFill>
                        <a:schemeClr val="bg1"/>
                      </a:solidFill>
                    </a:lnT>
                    <a:lnB w="12700">
                      <a:solidFill>
                        <a:schemeClr val="bg1"/>
                      </a:solidFill>
                    </a:lnB>
                    <a:solidFill>
                      <a:schemeClr val="bg1">
                        <a:lumMod val="95000"/>
                      </a:schemeClr>
                    </a:solidFill>
                  </a:tcPr>
                </a:tc>
                <a:extLst>
                  <a:ext uri="{0D108BD9-81ED-4DB2-BD59-A6C34878D82A}">
                    <a16:rowId xmlns:a16="http://schemas.microsoft.com/office/drawing/2014/main" val="773904112"/>
                  </a:ext>
                </a:extLst>
              </a:tr>
            </a:tbl>
          </a:graphicData>
        </a:graphic>
      </p:graphicFrame>
      <p:graphicFrame>
        <p:nvGraphicFramePr>
          <p:cNvPr id="10" name="Table 9">
            <a:extLst>
              <a:ext uri="{FF2B5EF4-FFF2-40B4-BE49-F238E27FC236}">
                <a16:creationId xmlns:a16="http://schemas.microsoft.com/office/drawing/2014/main" id="{41E40B65-BF97-44DD-0297-7CC030ECC2C4}"/>
              </a:ext>
            </a:extLst>
          </p:cNvPr>
          <p:cNvGraphicFramePr>
            <a:graphicFrameLocks noGrp="1"/>
          </p:cNvGraphicFramePr>
          <p:nvPr>
            <p:extLst>
              <p:ext uri="{D42A27DB-BD31-4B8C-83A1-F6EECF244321}">
                <p14:modId xmlns:p14="http://schemas.microsoft.com/office/powerpoint/2010/main" val="1950551150"/>
              </p:ext>
            </p:extLst>
          </p:nvPr>
        </p:nvGraphicFramePr>
        <p:xfrm>
          <a:off x="555625" y="5103812"/>
          <a:ext cx="11073779" cy="1210334"/>
        </p:xfrm>
        <a:graphic>
          <a:graphicData uri="http://schemas.openxmlformats.org/drawingml/2006/table">
            <a:tbl>
              <a:tblPr firstRow="1" bandRow="1">
                <a:tableStyleId>{5C22544A-7EE6-4342-B048-85BDC9FD1C3A}</a:tableStyleId>
              </a:tblPr>
              <a:tblGrid>
                <a:gridCol w="1023234">
                  <a:extLst>
                    <a:ext uri="{9D8B030D-6E8A-4147-A177-3AD203B41FA5}">
                      <a16:colId xmlns:a16="http://schemas.microsoft.com/office/drawing/2014/main" val="2743123693"/>
                    </a:ext>
                  </a:extLst>
                </a:gridCol>
                <a:gridCol w="1023234">
                  <a:extLst>
                    <a:ext uri="{9D8B030D-6E8A-4147-A177-3AD203B41FA5}">
                      <a16:colId xmlns:a16="http://schemas.microsoft.com/office/drawing/2014/main" val="2725491991"/>
                    </a:ext>
                  </a:extLst>
                </a:gridCol>
                <a:gridCol w="1023234">
                  <a:extLst>
                    <a:ext uri="{9D8B030D-6E8A-4147-A177-3AD203B41FA5}">
                      <a16:colId xmlns:a16="http://schemas.microsoft.com/office/drawing/2014/main" val="2140721082"/>
                    </a:ext>
                  </a:extLst>
                </a:gridCol>
                <a:gridCol w="2074935">
                  <a:extLst>
                    <a:ext uri="{9D8B030D-6E8A-4147-A177-3AD203B41FA5}">
                      <a16:colId xmlns:a16="http://schemas.microsoft.com/office/drawing/2014/main" val="3728709234"/>
                    </a:ext>
                  </a:extLst>
                </a:gridCol>
                <a:gridCol w="2074935">
                  <a:extLst>
                    <a:ext uri="{9D8B030D-6E8A-4147-A177-3AD203B41FA5}">
                      <a16:colId xmlns:a16="http://schemas.microsoft.com/office/drawing/2014/main" val="148135213"/>
                    </a:ext>
                  </a:extLst>
                </a:gridCol>
                <a:gridCol w="2074935">
                  <a:extLst>
                    <a:ext uri="{9D8B030D-6E8A-4147-A177-3AD203B41FA5}">
                      <a16:colId xmlns:a16="http://schemas.microsoft.com/office/drawing/2014/main" val="451625071"/>
                    </a:ext>
                  </a:extLst>
                </a:gridCol>
                <a:gridCol w="1779272">
                  <a:extLst>
                    <a:ext uri="{9D8B030D-6E8A-4147-A177-3AD203B41FA5}">
                      <a16:colId xmlns:a16="http://schemas.microsoft.com/office/drawing/2014/main" val="1137273742"/>
                    </a:ext>
                  </a:extLst>
                </a:gridCol>
              </a:tblGrid>
              <a:tr h="439208">
                <a:tc gridSpan="7">
                  <a:txBody>
                    <a:bodyPr/>
                    <a:lstStyle/>
                    <a:p>
                      <a:pPr lvl="0" algn="ctr">
                        <a:lnSpc>
                          <a:spcPct val="100000"/>
                        </a:lnSpc>
                        <a:spcBef>
                          <a:spcPts val="0"/>
                        </a:spcBef>
                        <a:spcAft>
                          <a:spcPts val="0"/>
                        </a:spcAft>
                        <a:buNone/>
                      </a:pPr>
                      <a:r>
                        <a:rPr lang="en-US" sz="1400" b="0" i="0" u="none" strike="noStrike" noProof="0" dirty="0">
                          <a:solidFill>
                            <a:srgbClr val="FFFFFF"/>
                          </a:solidFill>
                        </a:rPr>
                        <a:t>Fixed variables across all example sizes:</a:t>
                      </a:r>
                      <a:endParaRPr lang="en-US" sz="1400" dirty="0"/>
                    </a:p>
                  </a:txBody>
                  <a:tcPr anchor="ctr">
                    <a:lnL w="12700">
                      <a:solidFill>
                        <a:schemeClr val="bg1"/>
                      </a:solidFill>
                    </a:lnL>
                    <a:lnR w="12700">
                      <a:solidFill>
                        <a:schemeClr val="bg1"/>
                      </a:solidFill>
                    </a:lnR>
                    <a:lnT w="12700">
                      <a:solidFill>
                        <a:schemeClr val="bg1"/>
                      </a:solidFill>
                    </a:lnT>
                    <a:lnB w="12700">
                      <a:solidFill>
                        <a:schemeClr val="bg1"/>
                      </a:solidFill>
                    </a:lnB>
                  </a:tcPr>
                </a:tc>
                <a:tc hMerge="1">
                  <a:txBody>
                    <a:bodyPr/>
                    <a:lstStyle/>
                    <a:p>
                      <a:endParaRPr lang="en-US"/>
                    </a:p>
                  </a:txBody>
                  <a:tcPr>
                    <a:lnL w="12700">
                      <a:solidFill>
                        <a:schemeClr val="bg1"/>
                      </a:solidFill>
                    </a:lnL>
                    <a:lnR w="12700">
                      <a:solidFill>
                        <a:schemeClr val="bg1"/>
                      </a:solidFill>
                    </a:lnR>
                    <a:lnT w="12700">
                      <a:solidFill>
                        <a:schemeClr val="bg1"/>
                      </a:solidFill>
                    </a:lnT>
                    <a:lnB w="12700">
                      <a:solidFill>
                        <a:schemeClr val="bg1"/>
                      </a:solidFill>
                    </a:lnB>
                  </a:tcPr>
                </a:tc>
                <a:tc hMerge="1">
                  <a:txBody>
                    <a:bodyPr/>
                    <a:lstStyle/>
                    <a:p>
                      <a:endParaRPr lang="en-US"/>
                    </a:p>
                  </a:txBody>
                  <a:tcPr>
                    <a:lnL w="12700">
                      <a:solidFill>
                        <a:schemeClr val="bg1"/>
                      </a:solidFill>
                    </a:lnL>
                    <a:lnR w="12700">
                      <a:solidFill>
                        <a:schemeClr val="bg1"/>
                      </a:solidFill>
                    </a:lnR>
                    <a:lnT w="12700">
                      <a:solidFill>
                        <a:schemeClr val="bg1"/>
                      </a:solidFill>
                    </a:lnT>
                    <a:lnB w="12700">
                      <a:solidFill>
                        <a:schemeClr val="bg1"/>
                      </a:solidFill>
                    </a:lnB>
                  </a:tcPr>
                </a:tc>
                <a:tc hMerge="1">
                  <a:txBody>
                    <a:bodyPr/>
                    <a:lstStyle/>
                    <a:p>
                      <a:endParaRPr lang="en-US"/>
                    </a:p>
                  </a:txBody>
                  <a:tcPr>
                    <a:lnL w="12700">
                      <a:solidFill>
                        <a:schemeClr val="bg1"/>
                      </a:solidFill>
                    </a:lnL>
                    <a:lnR w="12700">
                      <a:solidFill>
                        <a:schemeClr val="bg1"/>
                      </a:solidFill>
                    </a:lnR>
                    <a:lnT w="12700">
                      <a:solidFill>
                        <a:schemeClr val="bg1"/>
                      </a:solidFill>
                    </a:lnT>
                    <a:lnB w="12700">
                      <a:solidFill>
                        <a:schemeClr val="bg1"/>
                      </a:solidFill>
                    </a:lnB>
                  </a:tcPr>
                </a:tc>
                <a:tc hMerge="1">
                  <a:txBody>
                    <a:bodyPr/>
                    <a:lstStyle/>
                    <a:p>
                      <a:endParaRPr lang="en-US"/>
                    </a:p>
                  </a:txBody>
                  <a:tcPr>
                    <a:lnL w="12700">
                      <a:solidFill>
                        <a:schemeClr val="bg1"/>
                      </a:solidFill>
                    </a:lnL>
                    <a:lnR w="12700">
                      <a:solidFill>
                        <a:schemeClr val="bg1"/>
                      </a:solidFill>
                    </a:lnR>
                    <a:lnT w="12700">
                      <a:solidFill>
                        <a:schemeClr val="bg1"/>
                      </a:solidFill>
                    </a:lnT>
                    <a:lnB w="12700">
                      <a:solidFill>
                        <a:schemeClr val="bg1"/>
                      </a:solidFill>
                    </a:lnB>
                  </a:tcPr>
                </a:tc>
                <a:tc hMerge="1">
                  <a:txBody>
                    <a:bodyPr/>
                    <a:lstStyle/>
                    <a:p>
                      <a:endParaRPr lang="en-US"/>
                    </a:p>
                  </a:txBody>
                  <a:tcPr>
                    <a:lnL w="12700">
                      <a:solidFill>
                        <a:schemeClr val="bg1"/>
                      </a:solidFill>
                    </a:lnL>
                    <a:lnR w="12700">
                      <a:solidFill>
                        <a:schemeClr val="bg1"/>
                      </a:solidFill>
                    </a:lnR>
                    <a:lnT w="12700">
                      <a:solidFill>
                        <a:schemeClr val="bg1"/>
                      </a:solidFill>
                    </a:lnT>
                    <a:lnB w="12700">
                      <a:solidFill>
                        <a:schemeClr val="bg1"/>
                      </a:solidFill>
                    </a:lnB>
                  </a:tcPr>
                </a:tc>
                <a:tc hMerge="1">
                  <a:txBody>
                    <a:bodyPr/>
                    <a:lstStyle/>
                    <a:p>
                      <a:endParaRPr lang="en-US"/>
                    </a:p>
                  </a:txBody>
                  <a:tcPr>
                    <a:lnL w="12700">
                      <a:solidFill>
                        <a:schemeClr val="bg1"/>
                      </a:solidFill>
                    </a:lnL>
                    <a:lnR w="12700">
                      <a:solidFill>
                        <a:schemeClr val="bg1"/>
                      </a:solidFill>
                    </a:lnR>
                    <a:lnT w="12700">
                      <a:solidFill>
                        <a:schemeClr val="bg1"/>
                      </a:solidFill>
                    </a:lnT>
                    <a:lnB w="12700">
                      <a:solidFill>
                        <a:schemeClr val="bg1"/>
                      </a:solidFill>
                    </a:lnB>
                  </a:tcPr>
                </a:tc>
                <a:extLst>
                  <a:ext uri="{0D108BD9-81ED-4DB2-BD59-A6C34878D82A}">
                    <a16:rowId xmlns:a16="http://schemas.microsoft.com/office/drawing/2014/main" val="280901454"/>
                  </a:ext>
                </a:extLst>
              </a:tr>
              <a:tr h="385563">
                <a:tc gridSpan="3">
                  <a:txBody>
                    <a:bodyPr/>
                    <a:lstStyle/>
                    <a:p>
                      <a:pPr lvl="0" algn="ctr">
                        <a:buNone/>
                      </a:pPr>
                      <a:r>
                        <a:rPr lang="en-US" sz="1000" b="0" i="0" u="none" strike="noStrike" noProof="0" dirty="0">
                          <a:solidFill>
                            <a:schemeClr val="tx1">
                              <a:lumMod val="85000"/>
                              <a:lumOff val="15000"/>
                            </a:schemeClr>
                          </a:solidFill>
                          <a:latin typeface="Segoe UI"/>
                        </a:rPr>
                        <a:t>YoY adoption rate</a:t>
                      </a:r>
                      <a:endParaRPr lang="en-US" sz="1000"/>
                    </a:p>
                  </a:txBody>
                  <a:tcPr anchor="ctr">
                    <a:lnL w="12700">
                      <a:solidFill>
                        <a:schemeClr val="bg1"/>
                      </a:solidFill>
                    </a:lnL>
                    <a:lnR w="12700">
                      <a:solidFill>
                        <a:schemeClr val="bg1"/>
                      </a:solidFill>
                    </a:lnR>
                    <a:lnT w="12700">
                      <a:solidFill>
                        <a:schemeClr val="bg1"/>
                      </a:solidFill>
                    </a:lnT>
                    <a:lnB w="12700">
                      <a:solidFill>
                        <a:schemeClr val="bg1"/>
                      </a:solidFill>
                    </a:lnB>
                    <a:solidFill>
                      <a:schemeClr val="bg1">
                        <a:lumMod val="85000"/>
                      </a:schemeClr>
                    </a:solidFill>
                  </a:tcPr>
                </a:tc>
                <a:tc hMerge="1">
                  <a:txBody>
                    <a:bodyPr/>
                    <a:lstStyle/>
                    <a:p>
                      <a:endParaRPr lang="en-US"/>
                    </a:p>
                  </a:txBody>
                  <a:tcPr>
                    <a:lnL w="12700">
                      <a:solidFill>
                        <a:schemeClr val="bg1"/>
                      </a:solidFill>
                    </a:lnL>
                    <a:lnR w="12700">
                      <a:solidFill>
                        <a:schemeClr val="bg1"/>
                      </a:solidFill>
                    </a:lnR>
                    <a:lnT w="12700">
                      <a:solidFill>
                        <a:schemeClr val="bg1"/>
                      </a:solidFill>
                    </a:lnT>
                    <a:lnB w="12700">
                      <a:solidFill>
                        <a:schemeClr val="bg1"/>
                      </a:solidFill>
                    </a:lnB>
                  </a:tcPr>
                </a:tc>
                <a:tc hMerge="1">
                  <a:txBody>
                    <a:bodyPr/>
                    <a:lstStyle/>
                    <a:p>
                      <a:endParaRPr lang="en-US"/>
                    </a:p>
                  </a:txBody>
                  <a:tcPr>
                    <a:lnL w="12700">
                      <a:solidFill>
                        <a:schemeClr val="bg1"/>
                      </a:solidFill>
                    </a:lnL>
                    <a:lnR w="12700">
                      <a:solidFill>
                        <a:schemeClr val="bg1"/>
                      </a:solidFill>
                    </a:lnR>
                    <a:lnT w="12700">
                      <a:solidFill>
                        <a:schemeClr val="bg1"/>
                      </a:solidFill>
                    </a:lnT>
                    <a:lnB w="12700">
                      <a:solidFill>
                        <a:schemeClr val="bg1"/>
                      </a:solidFill>
                    </a:lnB>
                  </a:tcPr>
                </a:tc>
                <a:tc rowSpan="2">
                  <a:txBody>
                    <a:bodyPr/>
                    <a:lstStyle/>
                    <a:p>
                      <a:pPr lvl="0" algn="ctr">
                        <a:lnSpc>
                          <a:spcPct val="100000"/>
                        </a:lnSpc>
                        <a:spcBef>
                          <a:spcPts val="0"/>
                        </a:spcBef>
                        <a:spcAft>
                          <a:spcPts val="0"/>
                        </a:spcAft>
                        <a:buNone/>
                      </a:pPr>
                      <a:r>
                        <a:rPr lang="en-US" sz="1000" b="0" i="0" u="none" strike="noStrike" noProof="0" dirty="0">
                          <a:solidFill>
                            <a:schemeClr val="tx1">
                              <a:lumMod val="85000"/>
                              <a:lumOff val="15000"/>
                            </a:schemeClr>
                          </a:solidFill>
                          <a:latin typeface="Segoe UI Light"/>
                        </a:rPr>
                        <a:t>Number of FTEs administering patches and overseeing </a:t>
                      </a:r>
                      <a:br>
                        <a:rPr lang="en-US" sz="1000" b="0" i="0" u="none" strike="noStrike" noProof="0" dirty="0">
                          <a:solidFill>
                            <a:srgbClr val="262626"/>
                          </a:solidFill>
                          <a:latin typeface="Segoe UI Light"/>
                        </a:rPr>
                      </a:br>
                      <a:r>
                        <a:rPr lang="en-US" sz="1000" b="0" i="0" u="none" strike="noStrike" noProof="0" dirty="0">
                          <a:solidFill>
                            <a:schemeClr val="tx1">
                              <a:lumMod val="85000"/>
                              <a:lumOff val="15000"/>
                            </a:schemeClr>
                          </a:solidFill>
                          <a:latin typeface="Segoe UI Light"/>
                        </a:rPr>
                        <a:t>device security 0.5%*</a:t>
                      </a:r>
                      <a:endParaRPr lang="en-US" sz="1000" dirty="0">
                        <a:latin typeface="Segoe UI Light"/>
                      </a:endParaRPr>
                    </a:p>
                  </a:txBody>
                  <a:tcPr anchor="ctr">
                    <a:lnL w="12700">
                      <a:solidFill>
                        <a:schemeClr val="bg1"/>
                      </a:solidFill>
                    </a:lnL>
                    <a:lnR w="12700">
                      <a:solidFill>
                        <a:schemeClr val="bg1"/>
                      </a:solidFill>
                    </a:lnR>
                    <a:lnT w="12700">
                      <a:solidFill>
                        <a:schemeClr val="bg1"/>
                      </a:solidFill>
                    </a:lnT>
                    <a:lnB w="12700">
                      <a:solidFill>
                        <a:schemeClr val="bg1"/>
                      </a:solidFill>
                    </a:lnB>
                    <a:solidFill>
                      <a:schemeClr val="bg1">
                        <a:lumMod val="95000"/>
                      </a:schemeClr>
                    </a:solidFill>
                  </a:tcPr>
                </a:tc>
                <a:tc rowSpan="2">
                  <a:txBody>
                    <a:bodyPr/>
                    <a:lstStyle/>
                    <a:p>
                      <a:pPr marL="0" lvl="0" indent="0" algn="ctr">
                        <a:lnSpc>
                          <a:spcPct val="100000"/>
                        </a:lnSpc>
                        <a:buNone/>
                      </a:pPr>
                      <a:r>
                        <a:rPr lang="en-US" sz="1000" b="0" i="0" u="none" strike="noStrike" baseline="0" noProof="0" dirty="0">
                          <a:solidFill>
                            <a:srgbClr val="262626"/>
                          </a:solidFill>
                          <a:latin typeface="Segoe UI Light"/>
                        </a:rPr>
                        <a:t>Percentage of help desk </a:t>
                      </a:r>
                      <a:br>
                        <a:rPr lang="en-US" sz="1000" b="0" i="0" u="none" strike="noStrike" baseline="0" noProof="0" dirty="0">
                          <a:solidFill>
                            <a:srgbClr val="262626"/>
                          </a:solidFill>
                          <a:latin typeface="Segoe UI Light"/>
                        </a:rPr>
                      </a:br>
                      <a:r>
                        <a:rPr lang="en-US" sz="1000" b="0" i="0" u="none" strike="noStrike" baseline="0" noProof="0" dirty="0">
                          <a:solidFill>
                            <a:srgbClr val="262626"/>
                          </a:solidFill>
                          <a:latin typeface="Segoe UI Light"/>
                        </a:rPr>
                        <a:t>calls related to </a:t>
                      </a:r>
                      <a:br>
                        <a:rPr lang="en-US" sz="1000" b="0" i="0" u="none" strike="noStrike" baseline="0" noProof="0" dirty="0">
                          <a:solidFill>
                            <a:srgbClr val="262626"/>
                          </a:solidFill>
                          <a:latin typeface="Segoe UI Light"/>
                        </a:rPr>
                      </a:br>
                      <a:r>
                        <a:rPr lang="en-US" sz="1000" b="0" i="0" u="none" strike="noStrike" baseline="0" noProof="0" dirty="0">
                          <a:solidFill>
                            <a:srgbClr val="262626"/>
                          </a:solidFill>
                          <a:latin typeface="Segoe UI Light"/>
                        </a:rPr>
                        <a:t>OS / desktop / laptop </a:t>
                      </a:r>
                      <a:r>
                        <a:rPr lang="en-US" sz="1000" b="0" i="0" u="none" strike="noStrike" noProof="0" dirty="0">
                          <a:solidFill>
                            <a:schemeClr val="tx1">
                              <a:lumMod val="85000"/>
                              <a:lumOff val="15000"/>
                            </a:schemeClr>
                          </a:solidFill>
                          <a:latin typeface="Segoe UI Light"/>
                        </a:rPr>
                        <a:t>10%*</a:t>
                      </a:r>
                      <a:endParaRPr lang="en-US" sz="1000" dirty="0">
                        <a:latin typeface="Segoe UI Light"/>
                      </a:endParaRPr>
                    </a:p>
                  </a:txBody>
                  <a:tcPr anchor="ctr">
                    <a:lnL w="12700">
                      <a:solidFill>
                        <a:schemeClr val="bg1"/>
                      </a:solidFill>
                    </a:lnL>
                    <a:lnR w="12700">
                      <a:solidFill>
                        <a:schemeClr val="bg1"/>
                      </a:solidFill>
                    </a:lnR>
                    <a:lnT w="12700">
                      <a:solidFill>
                        <a:schemeClr val="bg1"/>
                      </a:solidFill>
                    </a:lnT>
                    <a:lnB w="12700">
                      <a:solidFill>
                        <a:schemeClr val="bg1"/>
                      </a:solidFill>
                    </a:lnB>
                    <a:solidFill>
                      <a:schemeClr val="bg1">
                        <a:lumMod val="95000"/>
                      </a:schemeClr>
                    </a:solidFill>
                  </a:tcPr>
                </a:tc>
                <a:tc rowSpan="2">
                  <a:txBody>
                    <a:bodyPr/>
                    <a:lstStyle/>
                    <a:p>
                      <a:pPr marL="0" lvl="0" indent="0" algn="ctr">
                        <a:lnSpc>
                          <a:spcPct val="100000"/>
                        </a:lnSpc>
                        <a:buNone/>
                      </a:pPr>
                      <a:r>
                        <a:rPr lang="en-US" sz="1000" b="0" i="0" u="none" strike="noStrike" baseline="0" noProof="0" dirty="0">
                          <a:solidFill>
                            <a:srgbClr val="262626"/>
                          </a:solidFill>
                          <a:latin typeface="Segoe UI Light"/>
                        </a:rPr>
                        <a:t>Average cost per </a:t>
                      </a:r>
                      <a:br>
                        <a:rPr lang="en-US" sz="1000" b="0" i="0" u="none" strike="noStrike" baseline="0" noProof="0" dirty="0">
                          <a:solidFill>
                            <a:srgbClr val="262626"/>
                          </a:solidFill>
                          <a:latin typeface="Segoe UI Light"/>
                        </a:rPr>
                      </a:br>
                      <a:r>
                        <a:rPr lang="en-US" sz="1000" b="0" i="0" u="none" strike="noStrike" baseline="0" noProof="0" dirty="0">
                          <a:solidFill>
                            <a:srgbClr val="262626"/>
                          </a:solidFill>
                          <a:latin typeface="Segoe UI Light"/>
                        </a:rPr>
                        <a:t>help desk ticket </a:t>
                      </a:r>
                      <a:r>
                        <a:rPr lang="en-US" sz="1000" b="0" i="0" u="none" strike="noStrike" noProof="0" dirty="0">
                          <a:solidFill>
                            <a:schemeClr val="tx1">
                              <a:lumMod val="85000"/>
                              <a:lumOff val="15000"/>
                            </a:schemeClr>
                          </a:solidFill>
                          <a:latin typeface="Segoe UI Light"/>
                        </a:rPr>
                        <a:t>£4.70*</a:t>
                      </a:r>
                      <a:endParaRPr lang="en-US" sz="1000" dirty="0">
                        <a:latin typeface="Segoe UI Light"/>
                      </a:endParaRPr>
                    </a:p>
                  </a:txBody>
                  <a:tcPr anchor="ctr">
                    <a:lnL w="12700">
                      <a:solidFill>
                        <a:schemeClr val="bg1"/>
                      </a:solidFill>
                    </a:lnL>
                    <a:lnR w="12700">
                      <a:solidFill>
                        <a:schemeClr val="bg1"/>
                      </a:solidFill>
                    </a:lnR>
                    <a:lnT w="12700">
                      <a:solidFill>
                        <a:schemeClr val="bg1"/>
                      </a:solidFill>
                    </a:lnT>
                    <a:lnB w="12700">
                      <a:solidFill>
                        <a:schemeClr val="bg1"/>
                      </a:solidFill>
                    </a:lnB>
                    <a:solidFill>
                      <a:schemeClr val="bg1">
                        <a:lumMod val="95000"/>
                      </a:schemeClr>
                    </a:solidFill>
                  </a:tcPr>
                </a:tc>
                <a:tc rowSpan="2">
                  <a:txBody>
                    <a:bodyPr/>
                    <a:lstStyle/>
                    <a:p>
                      <a:pPr marL="0" lvl="0" indent="0" algn="ctr">
                        <a:lnSpc>
                          <a:spcPct val="100000"/>
                        </a:lnSpc>
                        <a:buNone/>
                      </a:pPr>
                      <a:r>
                        <a:rPr lang="en-US" sz="1000" b="0" i="0" u="none" strike="noStrike" baseline="0" noProof="0" dirty="0">
                          <a:solidFill>
                            <a:srgbClr val="262626"/>
                          </a:solidFill>
                          <a:latin typeface="Segoe UI Light"/>
                        </a:rPr>
                        <a:t>Average annual salary </a:t>
                      </a:r>
                      <a:br>
                        <a:rPr lang="en-US" sz="1000" b="0" i="0" u="none" strike="noStrike" baseline="0" noProof="0" dirty="0">
                          <a:solidFill>
                            <a:srgbClr val="262626"/>
                          </a:solidFill>
                          <a:latin typeface="Segoe UI Light"/>
                        </a:rPr>
                      </a:br>
                      <a:r>
                        <a:rPr lang="en-US" sz="1000" b="0" i="0" u="none" strike="noStrike" baseline="0" noProof="0" dirty="0">
                          <a:solidFill>
                            <a:srgbClr val="262626"/>
                          </a:solidFill>
                          <a:latin typeface="Segoe UI Light"/>
                        </a:rPr>
                        <a:t>per employee </a:t>
                      </a:r>
                      <a:r>
                        <a:rPr lang="en-US" sz="1000" b="0" i="0" u="none" strike="noStrike" noProof="0" dirty="0">
                          <a:solidFill>
                            <a:schemeClr val="tx1">
                              <a:lumMod val="85000"/>
                              <a:lumOff val="15000"/>
                            </a:schemeClr>
                          </a:solidFill>
                          <a:latin typeface="Segoe UI Light"/>
                        </a:rPr>
                        <a:t>£40,000*</a:t>
                      </a:r>
                      <a:endParaRPr lang="en-US" sz="1000" dirty="0">
                        <a:latin typeface="Segoe UI Light"/>
                      </a:endParaRPr>
                    </a:p>
                  </a:txBody>
                  <a:tcPr anchor="ctr">
                    <a:lnL w="12700">
                      <a:solidFill>
                        <a:schemeClr val="bg1"/>
                      </a:solidFill>
                    </a:lnL>
                    <a:lnR w="12700">
                      <a:solidFill>
                        <a:schemeClr val="bg1"/>
                      </a:solidFill>
                    </a:lnR>
                    <a:lnT w="12700">
                      <a:solidFill>
                        <a:schemeClr val="bg1"/>
                      </a:solidFill>
                    </a:lnT>
                    <a:solidFill>
                      <a:schemeClr val="bg1">
                        <a:lumMod val="95000"/>
                      </a:schemeClr>
                    </a:solidFill>
                  </a:tcPr>
                </a:tc>
                <a:extLst>
                  <a:ext uri="{0D108BD9-81ED-4DB2-BD59-A6C34878D82A}">
                    <a16:rowId xmlns:a16="http://schemas.microsoft.com/office/drawing/2014/main" val="668196841"/>
                  </a:ext>
                </a:extLst>
              </a:tr>
              <a:tr h="385563">
                <a:tc>
                  <a:txBody>
                    <a:bodyPr/>
                    <a:lstStyle/>
                    <a:p>
                      <a:pPr lvl="0" algn="ctr">
                        <a:lnSpc>
                          <a:spcPct val="100000"/>
                        </a:lnSpc>
                        <a:spcBef>
                          <a:spcPts val="0"/>
                        </a:spcBef>
                        <a:spcAft>
                          <a:spcPts val="0"/>
                        </a:spcAft>
                        <a:buNone/>
                      </a:pPr>
                      <a:r>
                        <a:rPr lang="en-US" sz="1000" b="0" i="0" u="none" strike="noStrike" noProof="0" dirty="0">
                          <a:solidFill>
                            <a:schemeClr val="tx1">
                              <a:lumMod val="85000"/>
                              <a:lumOff val="15000"/>
                            </a:schemeClr>
                          </a:solidFill>
                          <a:latin typeface="Segoe UI Light"/>
                        </a:rPr>
                        <a:t>Y1: 30%</a:t>
                      </a:r>
                      <a:endParaRPr lang="en-US" sz="1000"/>
                    </a:p>
                  </a:txBody>
                  <a:tcPr anchor="ctr">
                    <a:lnL w="12700">
                      <a:solidFill>
                        <a:schemeClr val="bg1"/>
                      </a:solidFill>
                    </a:lnL>
                    <a:lnR w="12700">
                      <a:solidFill>
                        <a:schemeClr val="bg1"/>
                      </a:solidFill>
                    </a:lnR>
                    <a:lnT w="12700">
                      <a:solidFill>
                        <a:schemeClr val="bg1"/>
                      </a:solidFill>
                    </a:lnT>
                    <a:lnB w="12700">
                      <a:solidFill>
                        <a:schemeClr val="bg1"/>
                      </a:solidFill>
                    </a:lnB>
                    <a:solidFill>
                      <a:schemeClr val="bg1">
                        <a:lumMod val="95000"/>
                      </a:schemeClr>
                    </a:solidFill>
                  </a:tcPr>
                </a:tc>
                <a:tc>
                  <a:txBody>
                    <a:bodyPr/>
                    <a:lstStyle/>
                    <a:p>
                      <a:pPr lvl="0" algn="ctr">
                        <a:lnSpc>
                          <a:spcPct val="100000"/>
                        </a:lnSpc>
                        <a:spcBef>
                          <a:spcPts val="0"/>
                        </a:spcBef>
                        <a:spcAft>
                          <a:spcPts val="0"/>
                        </a:spcAft>
                        <a:buNone/>
                      </a:pPr>
                      <a:r>
                        <a:rPr lang="en-US" sz="1000" b="0" i="0" u="none" strike="noStrike" noProof="0" dirty="0">
                          <a:solidFill>
                            <a:schemeClr val="tx1">
                              <a:lumMod val="85000"/>
                              <a:lumOff val="15000"/>
                            </a:schemeClr>
                          </a:solidFill>
                          <a:latin typeface="Segoe UI Light"/>
                        </a:rPr>
                        <a:t>Y2: 60%</a:t>
                      </a:r>
                      <a:endParaRPr lang="en-US" sz="1000"/>
                    </a:p>
                  </a:txBody>
                  <a:tcPr anchor="ctr">
                    <a:lnL w="12700">
                      <a:solidFill>
                        <a:schemeClr val="bg1"/>
                      </a:solidFill>
                    </a:lnL>
                    <a:lnR w="12700">
                      <a:solidFill>
                        <a:schemeClr val="bg1"/>
                      </a:solidFill>
                    </a:lnR>
                    <a:lnT w="12700">
                      <a:solidFill>
                        <a:schemeClr val="bg1"/>
                      </a:solidFill>
                    </a:lnT>
                    <a:lnB w="12700">
                      <a:solidFill>
                        <a:schemeClr val="bg1"/>
                      </a:solidFill>
                    </a:lnB>
                    <a:solidFill>
                      <a:schemeClr val="bg1">
                        <a:lumMod val="95000"/>
                      </a:schemeClr>
                    </a:solidFill>
                  </a:tcPr>
                </a:tc>
                <a:tc>
                  <a:txBody>
                    <a:bodyPr/>
                    <a:lstStyle/>
                    <a:p>
                      <a:pPr lvl="0" algn="ctr">
                        <a:lnSpc>
                          <a:spcPct val="100000"/>
                        </a:lnSpc>
                        <a:spcBef>
                          <a:spcPts val="0"/>
                        </a:spcBef>
                        <a:spcAft>
                          <a:spcPts val="0"/>
                        </a:spcAft>
                        <a:buNone/>
                      </a:pPr>
                      <a:r>
                        <a:rPr lang="en-US" sz="1000" b="0" i="0" u="none" strike="noStrike" noProof="0" dirty="0">
                          <a:solidFill>
                            <a:schemeClr val="tx1">
                              <a:lumMod val="85000"/>
                              <a:lumOff val="15000"/>
                            </a:schemeClr>
                          </a:solidFill>
                          <a:latin typeface="Segoe UI Light"/>
                        </a:rPr>
                        <a:t>Y3: 80%</a:t>
                      </a:r>
                      <a:endParaRPr lang="en-US" sz="1000"/>
                    </a:p>
                  </a:txBody>
                  <a:tcPr anchor="ctr">
                    <a:lnL w="12700">
                      <a:solidFill>
                        <a:schemeClr val="bg1"/>
                      </a:solidFill>
                    </a:lnL>
                    <a:lnR w="12700">
                      <a:solidFill>
                        <a:schemeClr val="bg1"/>
                      </a:solidFill>
                    </a:lnR>
                    <a:lnT w="12700">
                      <a:solidFill>
                        <a:schemeClr val="bg1"/>
                      </a:solidFill>
                    </a:lnT>
                    <a:lnB w="12700">
                      <a:solidFill>
                        <a:schemeClr val="bg1"/>
                      </a:solidFill>
                    </a:lnB>
                    <a:solidFill>
                      <a:schemeClr val="bg1">
                        <a:lumMod val="95000"/>
                      </a:schemeClr>
                    </a:solidFill>
                  </a:tcPr>
                </a:tc>
                <a:tc vMerge="1">
                  <a:txBody>
                    <a:bodyPr/>
                    <a:lstStyle/>
                    <a:p>
                      <a:endParaRPr lang="en-US"/>
                    </a:p>
                  </a:txBody>
                  <a:tcPr>
                    <a:lnL w="12700">
                      <a:solidFill>
                        <a:schemeClr val="bg1"/>
                      </a:solidFill>
                    </a:lnL>
                    <a:lnR w="12700">
                      <a:solidFill>
                        <a:schemeClr val="bg1"/>
                      </a:solidFill>
                    </a:lnR>
                    <a:lnT w="12700">
                      <a:solidFill>
                        <a:schemeClr val="bg1"/>
                      </a:solidFill>
                    </a:lnT>
                    <a:lnB w="12700">
                      <a:solidFill>
                        <a:schemeClr val="bg1"/>
                      </a:solidFill>
                    </a:lnB>
                  </a:tcPr>
                </a:tc>
                <a:tc vMerge="1">
                  <a:txBody>
                    <a:bodyPr/>
                    <a:lstStyle/>
                    <a:p>
                      <a:endParaRPr lang="en-US"/>
                    </a:p>
                  </a:txBody>
                  <a:tcPr>
                    <a:lnL w="12700">
                      <a:solidFill>
                        <a:schemeClr val="bg1"/>
                      </a:solidFill>
                    </a:lnL>
                    <a:lnR w="12700">
                      <a:solidFill>
                        <a:schemeClr val="bg1"/>
                      </a:solidFill>
                    </a:lnR>
                    <a:lnT w="12700">
                      <a:solidFill>
                        <a:schemeClr val="bg1"/>
                      </a:solidFill>
                    </a:lnT>
                    <a:lnB w="12700">
                      <a:solidFill>
                        <a:schemeClr val="bg1"/>
                      </a:solidFill>
                    </a:lnB>
                  </a:tcPr>
                </a:tc>
                <a:tc vMerge="1">
                  <a:txBody>
                    <a:bodyPr/>
                    <a:lstStyle/>
                    <a:p>
                      <a:endParaRPr lang="en-US"/>
                    </a:p>
                  </a:txBody>
                  <a:tcPr>
                    <a:lnL w="12700">
                      <a:solidFill>
                        <a:schemeClr val="bg1"/>
                      </a:solidFill>
                    </a:lnL>
                    <a:lnR w="12700">
                      <a:solidFill>
                        <a:schemeClr val="bg1"/>
                      </a:solidFill>
                    </a:lnR>
                    <a:lnT w="12700">
                      <a:solidFill>
                        <a:schemeClr val="bg1"/>
                      </a:solidFill>
                    </a:lnT>
                    <a:lnB w="12700">
                      <a:solidFill>
                        <a:schemeClr val="bg1"/>
                      </a:solidFill>
                    </a:lnB>
                  </a:tcPr>
                </a:tc>
                <a:tc vMerge="1">
                  <a:txBody>
                    <a:bodyPr/>
                    <a:lstStyle/>
                    <a:p>
                      <a:endParaRPr lang="en-US"/>
                    </a:p>
                  </a:txBody>
                  <a:tcPr>
                    <a:lnL w="12700">
                      <a:solidFill>
                        <a:schemeClr val="bg1"/>
                      </a:solidFill>
                    </a:lnL>
                    <a:lnT w="12700">
                      <a:solidFill>
                        <a:schemeClr val="bg1"/>
                      </a:solidFill>
                    </a:lnT>
                  </a:tcPr>
                </a:tc>
                <a:extLst>
                  <a:ext uri="{0D108BD9-81ED-4DB2-BD59-A6C34878D82A}">
                    <a16:rowId xmlns:a16="http://schemas.microsoft.com/office/drawing/2014/main" val="3795764607"/>
                  </a:ext>
                </a:extLst>
              </a:tr>
            </a:tbl>
          </a:graphicData>
        </a:graphic>
      </p:graphicFrame>
      <p:pic>
        <p:nvPicPr>
          <p:cNvPr id="7" name="Picture 6" descr="Windows | Intel Logo">
            <a:extLst>
              <a:ext uri="{FF2B5EF4-FFF2-40B4-BE49-F238E27FC236}">
                <a16:creationId xmlns:a16="http://schemas.microsoft.com/office/drawing/2014/main" id="{3DA287F8-828F-B3CD-8799-15792492943D}"/>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52311" y="164565"/>
            <a:ext cx="2152251" cy="504317"/>
          </a:xfrm>
          <a:prstGeom prst="rect">
            <a:avLst/>
          </a:prstGeom>
          <a:ln>
            <a:noFill/>
          </a:ln>
        </p:spPr>
      </p:pic>
      <p:graphicFrame>
        <p:nvGraphicFramePr>
          <p:cNvPr id="12" name="Table 11">
            <a:extLst>
              <a:ext uri="{FF2B5EF4-FFF2-40B4-BE49-F238E27FC236}">
                <a16:creationId xmlns:a16="http://schemas.microsoft.com/office/drawing/2014/main" id="{1776E3BB-3095-B330-8681-65456F6086A9}"/>
              </a:ext>
            </a:extLst>
          </p:cNvPr>
          <p:cNvGraphicFramePr>
            <a:graphicFrameLocks noGrp="1"/>
          </p:cNvGraphicFramePr>
          <p:nvPr>
            <p:extLst>
              <p:ext uri="{D42A27DB-BD31-4B8C-83A1-F6EECF244321}">
                <p14:modId xmlns:p14="http://schemas.microsoft.com/office/powerpoint/2010/main" val="4192159559"/>
              </p:ext>
            </p:extLst>
          </p:nvPr>
        </p:nvGraphicFramePr>
        <p:xfrm>
          <a:off x="4331983" y="2538664"/>
          <a:ext cx="3532576" cy="2376925"/>
        </p:xfrm>
        <a:graphic>
          <a:graphicData uri="http://schemas.openxmlformats.org/drawingml/2006/table">
            <a:tbl>
              <a:tblPr firstRow="1" bandRow="1">
                <a:tableStyleId>{5C22544A-7EE6-4342-B048-85BDC9FD1C3A}</a:tableStyleId>
              </a:tblPr>
              <a:tblGrid>
                <a:gridCol w="1766288">
                  <a:extLst>
                    <a:ext uri="{9D8B030D-6E8A-4147-A177-3AD203B41FA5}">
                      <a16:colId xmlns:a16="http://schemas.microsoft.com/office/drawing/2014/main" val="3468494326"/>
                    </a:ext>
                  </a:extLst>
                </a:gridCol>
                <a:gridCol w="1766288">
                  <a:extLst>
                    <a:ext uri="{9D8B030D-6E8A-4147-A177-3AD203B41FA5}">
                      <a16:colId xmlns:a16="http://schemas.microsoft.com/office/drawing/2014/main" val="2426669560"/>
                    </a:ext>
                  </a:extLst>
                </a:gridCol>
              </a:tblGrid>
              <a:tr h="391583">
                <a:tc gridSpan="2">
                  <a:txBody>
                    <a:bodyPr/>
                    <a:lstStyle/>
                    <a:p>
                      <a:pPr lvl="0" algn="ctr">
                        <a:lnSpc>
                          <a:spcPct val="100000"/>
                        </a:lnSpc>
                        <a:spcBef>
                          <a:spcPts val="0"/>
                        </a:spcBef>
                        <a:spcAft>
                          <a:spcPts val="0"/>
                        </a:spcAft>
                        <a:buNone/>
                      </a:pPr>
                      <a:r>
                        <a:rPr lang="en-US" sz="1400" b="0" i="0" u="none" strike="noStrike" noProof="0" dirty="0">
                          <a:solidFill>
                            <a:srgbClr val="FFFFFF"/>
                          </a:solidFill>
                          <a:latin typeface="Segoe UI Semibold"/>
                        </a:rPr>
                        <a:t>500 Employees</a:t>
                      </a:r>
                      <a:endParaRPr lang="en-US" sz="1400" dirty="0">
                        <a:latin typeface="Segoe UI Semibold"/>
                      </a:endParaRPr>
                    </a:p>
                  </a:txBody>
                  <a:tcPr anchor="ctr">
                    <a:lnL w="12700">
                      <a:solidFill>
                        <a:schemeClr val="bg1"/>
                      </a:solidFill>
                    </a:lnL>
                    <a:lnR w="12700">
                      <a:solidFill>
                        <a:schemeClr val="bg1"/>
                      </a:solidFill>
                    </a:lnR>
                    <a:lnT w="12700">
                      <a:solidFill>
                        <a:schemeClr val="bg1"/>
                      </a:solidFill>
                    </a:lnT>
                    <a:lnB w="12700">
                      <a:solidFill>
                        <a:schemeClr val="bg1"/>
                      </a:solidFill>
                    </a:lnB>
                  </a:tcPr>
                </a:tc>
                <a:tc hMerge="1">
                  <a:txBody>
                    <a:bodyPr/>
                    <a:lstStyle/>
                    <a:p>
                      <a:endParaRPr lang="en-US"/>
                    </a:p>
                  </a:txBody>
                  <a:tcPr/>
                </a:tc>
                <a:extLst>
                  <a:ext uri="{0D108BD9-81ED-4DB2-BD59-A6C34878D82A}">
                    <a16:rowId xmlns:a16="http://schemas.microsoft.com/office/drawing/2014/main" val="2093543184"/>
                  </a:ext>
                </a:extLst>
              </a:tr>
              <a:tr h="335057">
                <a:tc gridSpan="2">
                  <a:txBody>
                    <a:bodyPr/>
                    <a:lstStyle/>
                    <a:p>
                      <a:pPr marL="0" lvl="0" indent="0" algn="ctr">
                        <a:lnSpc>
                          <a:spcPct val="100000"/>
                        </a:lnSpc>
                        <a:buNone/>
                      </a:pPr>
                      <a:r>
                        <a:rPr lang="en-US" sz="1000" b="0" i="0" u="none" strike="noStrike" baseline="0" noProof="0" dirty="0">
                          <a:solidFill>
                            <a:schemeClr val="tx1">
                              <a:lumMod val="85000"/>
                              <a:lumOff val="15000"/>
                            </a:schemeClr>
                          </a:solidFill>
                          <a:latin typeface="Segoe UI Light"/>
                        </a:rPr>
                        <a:t>Number of helpdesk requests per year: 6,000</a:t>
                      </a:r>
                      <a:endParaRPr lang="en-US" sz="1000" dirty="0">
                        <a:solidFill>
                          <a:schemeClr val="tx1">
                            <a:lumMod val="85000"/>
                            <a:lumOff val="15000"/>
                          </a:schemeClr>
                        </a:solidFill>
                        <a:latin typeface="Segoe UI Light"/>
                      </a:endParaRPr>
                    </a:p>
                  </a:txBody>
                  <a:tcPr anchor="ctr">
                    <a:lnL w="12700">
                      <a:solidFill>
                        <a:schemeClr val="bg1"/>
                      </a:solidFill>
                    </a:lnL>
                    <a:lnR w="12700">
                      <a:solidFill>
                        <a:schemeClr val="bg1"/>
                      </a:solidFill>
                    </a:lnR>
                    <a:lnT w="12700">
                      <a:solidFill>
                        <a:schemeClr val="bg1"/>
                      </a:solidFill>
                    </a:lnT>
                    <a:lnB w="12700">
                      <a:solidFill>
                        <a:schemeClr val="bg1"/>
                      </a:solidFill>
                    </a:lnB>
                    <a:solidFill>
                      <a:schemeClr val="bg1">
                        <a:lumMod val="85000"/>
                      </a:schemeClr>
                    </a:solidFill>
                  </a:tcPr>
                </a:tc>
                <a:tc hMerge="1">
                  <a:txBody>
                    <a:bodyPr/>
                    <a:lstStyle/>
                    <a:p>
                      <a:endParaRPr lang="en-US"/>
                    </a:p>
                  </a:txBody>
                  <a:tcPr/>
                </a:tc>
                <a:extLst>
                  <a:ext uri="{0D108BD9-81ED-4DB2-BD59-A6C34878D82A}">
                    <a16:rowId xmlns:a16="http://schemas.microsoft.com/office/drawing/2014/main" val="3226975237"/>
                  </a:ext>
                </a:extLst>
              </a:tr>
              <a:tr h="550095">
                <a:tc>
                  <a:txBody>
                    <a:bodyPr/>
                    <a:lstStyle/>
                    <a:p>
                      <a:pPr lvl="0" algn="ctr">
                        <a:lnSpc>
                          <a:spcPct val="100000"/>
                        </a:lnSpc>
                        <a:spcBef>
                          <a:spcPts val="0"/>
                        </a:spcBef>
                        <a:spcAft>
                          <a:spcPts val="0"/>
                        </a:spcAft>
                        <a:buNone/>
                      </a:pPr>
                      <a:r>
                        <a:rPr lang="en-US" sz="1000" b="0" i="0" u="none" strike="noStrike" noProof="0" dirty="0">
                          <a:solidFill>
                            <a:schemeClr val="tx1">
                              <a:lumMod val="85000"/>
                              <a:lumOff val="15000"/>
                            </a:schemeClr>
                          </a:solidFill>
                          <a:latin typeface="Segoe UI Light"/>
                        </a:rPr>
                        <a:t>30% Power users fully </a:t>
                      </a:r>
                      <a:br>
                        <a:rPr lang="en-US" sz="1000" b="0" i="0" u="none" strike="noStrike" noProof="0" dirty="0">
                          <a:solidFill>
                            <a:srgbClr val="262626"/>
                          </a:solidFill>
                          <a:latin typeface="Segoe UI Light"/>
                        </a:rPr>
                      </a:br>
                      <a:r>
                        <a:rPr lang="en-US" sz="1000" b="0" i="0" u="none" strike="noStrike" noProof="0" dirty="0">
                          <a:solidFill>
                            <a:schemeClr val="tx1">
                              <a:lumMod val="85000"/>
                              <a:lumOff val="15000"/>
                            </a:schemeClr>
                          </a:solidFill>
                          <a:latin typeface="Segoe UI Light"/>
                        </a:rPr>
                        <a:t>adopting W11</a:t>
                      </a:r>
                      <a:endParaRPr lang="en-US" sz="1000" dirty="0">
                        <a:solidFill>
                          <a:schemeClr val="tx1">
                            <a:lumMod val="85000"/>
                            <a:lumOff val="15000"/>
                          </a:schemeClr>
                        </a:solidFill>
                        <a:latin typeface="Segoe UI Light"/>
                      </a:endParaRPr>
                    </a:p>
                  </a:txBody>
                  <a:tcPr anchor="ctr">
                    <a:lnL w="12700">
                      <a:solidFill>
                        <a:schemeClr val="bg1"/>
                      </a:solidFill>
                    </a:lnL>
                    <a:lnR w="12700">
                      <a:solidFill>
                        <a:schemeClr val="bg1"/>
                      </a:solidFill>
                    </a:lnR>
                    <a:lnT w="12700">
                      <a:solidFill>
                        <a:schemeClr val="bg1"/>
                      </a:solidFill>
                    </a:lnT>
                    <a:lnB w="12700">
                      <a:solidFill>
                        <a:schemeClr val="bg1"/>
                      </a:solidFill>
                    </a:lnB>
                    <a:solidFill>
                      <a:schemeClr val="bg1">
                        <a:lumMod val="95000"/>
                      </a:schemeClr>
                    </a:solidFill>
                  </a:tcPr>
                </a:tc>
                <a:tc>
                  <a:txBody>
                    <a:bodyPr/>
                    <a:lstStyle/>
                    <a:p>
                      <a:pPr marL="0" lvl="0" indent="0" algn="ctr">
                        <a:lnSpc>
                          <a:spcPct val="100000"/>
                        </a:lnSpc>
                        <a:buNone/>
                      </a:pPr>
                      <a:r>
                        <a:rPr lang="en-US" sz="1000" b="0" i="0" u="none" strike="noStrike" baseline="0" noProof="0" dirty="0">
                          <a:solidFill>
                            <a:srgbClr val="262626"/>
                          </a:solidFill>
                          <a:latin typeface="Segoe UI Light"/>
                        </a:rPr>
                        <a:t>60% Power users fully </a:t>
                      </a:r>
                      <a:br>
                        <a:rPr lang="en-US" sz="1000" b="0" i="0" u="none" strike="noStrike" baseline="0" noProof="0" dirty="0">
                          <a:solidFill>
                            <a:srgbClr val="262626"/>
                          </a:solidFill>
                          <a:latin typeface="Segoe UI Light"/>
                        </a:rPr>
                      </a:br>
                      <a:r>
                        <a:rPr lang="en-US" sz="1000" b="0" i="0" u="none" strike="noStrike" baseline="0" noProof="0" dirty="0">
                          <a:solidFill>
                            <a:srgbClr val="262626"/>
                          </a:solidFill>
                          <a:latin typeface="Segoe UI Light"/>
                        </a:rPr>
                        <a:t>adopting W11</a:t>
                      </a:r>
                      <a:endParaRPr lang="en-US" sz="1000" baseline="0" dirty="0">
                        <a:solidFill>
                          <a:srgbClr val="262626"/>
                        </a:solidFill>
                      </a:endParaRPr>
                    </a:p>
                  </a:txBody>
                  <a:tcPr anchor="ctr">
                    <a:lnL w="12700">
                      <a:solidFill>
                        <a:schemeClr val="bg1"/>
                      </a:solidFill>
                    </a:lnL>
                    <a:lnR w="12700">
                      <a:solidFill>
                        <a:schemeClr val="bg1"/>
                      </a:solidFill>
                    </a:lnR>
                    <a:lnT w="12700">
                      <a:solidFill>
                        <a:schemeClr val="bg1"/>
                      </a:solidFill>
                    </a:lnT>
                    <a:lnB w="12700">
                      <a:solidFill>
                        <a:schemeClr val="bg1"/>
                      </a:solidFill>
                    </a:lnB>
                    <a:solidFill>
                      <a:schemeClr val="bg1">
                        <a:lumMod val="95000"/>
                      </a:schemeClr>
                    </a:solidFill>
                  </a:tcPr>
                </a:tc>
                <a:extLst>
                  <a:ext uri="{0D108BD9-81ED-4DB2-BD59-A6C34878D82A}">
                    <a16:rowId xmlns:a16="http://schemas.microsoft.com/office/drawing/2014/main" val="2376529782"/>
                  </a:ext>
                </a:extLst>
              </a:tr>
              <a:tr h="550095">
                <a:tc>
                  <a:txBody>
                    <a:bodyPr/>
                    <a:lstStyle/>
                    <a:p>
                      <a:pPr marL="0" lvl="0" indent="0" algn="ctr">
                        <a:lnSpc>
                          <a:spcPct val="100000"/>
                        </a:lnSpc>
                        <a:buNone/>
                      </a:pPr>
                      <a:r>
                        <a:rPr lang="en-US" sz="1000" b="0" i="0" u="none" strike="noStrike" baseline="0" noProof="0" dirty="0">
                          <a:solidFill>
                            <a:srgbClr val="262626"/>
                          </a:solidFill>
                          <a:latin typeface="Segoe UI Light"/>
                        </a:rPr>
                        <a:t>Estimated three-year net present value £165,109</a:t>
                      </a:r>
                      <a:endParaRPr lang="en-US" sz="1000" dirty="0"/>
                    </a:p>
                  </a:txBody>
                  <a:tcPr anchor="ctr">
                    <a:lnL w="12700">
                      <a:solidFill>
                        <a:schemeClr val="bg1"/>
                      </a:solidFill>
                    </a:lnL>
                    <a:lnR w="12700">
                      <a:solidFill>
                        <a:schemeClr val="bg1"/>
                      </a:solidFill>
                    </a:lnR>
                    <a:lnT w="12700">
                      <a:solidFill>
                        <a:schemeClr val="bg1"/>
                      </a:solidFill>
                    </a:lnT>
                    <a:lnB w="12700">
                      <a:solidFill>
                        <a:schemeClr val="bg1"/>
                      </a:solidFill>
                    </a:lnB>
                    <a:solidFill>
                      <a:schemeClr val="bg1">
                        <a:lumMod val="95000"/>
                      </a:schemeClr>
                    </a:solidFill>
                  </a:tcPr>
                </a:tc>
                <a:tc>
                  <a:txBody>
                    <a:bodyPr/>
                    <a:lstStyle/>
                    <a:p>
                      <a:pPr marL="0" lvl="0" indent="0" algn="ctr">
                        <a:lnSpc>
                          <a:spcPct val="100000"/>
                        </a:lnSpc>
                        <a:buNone/>
                      </a:pPr>
                      <a:r>
                        <a:rPr lang="en-US" sz="1000" b="0" i="0" u="none" strike="noStrike" baseline="0" noProof="0" dirty="0">
                          <a:solidFill>
                            <a:srgbClr val="262626"/>
                          </a:solidFill>
                          <a:latin typeface="Segoe UI Light"/>
                        </a:rPr>
                        <a:t>Estimated three-year net present value £337,420</a:t>
                      </a:r>
                      <a:endParaRPr lang="en-US" sz="1000" dirty="0"/>
                    </a:p>
                  </a:txBody>
                  <a:tcPr anchor="ctr">
                    <a:lnL w="12700">
                      <a:solidFill>
                        <a:schemeClr val="bg1"/>
                      </a:solidFill>
                    </a:lnL>
                    <a:lnR w="12700">
                      <a:solidFill>
                        <a:schemeClr val="bg1"/>
                      </a:solidFill>
                    </a:lnR>
                    <a:lnT w="12700">
                      <a:solidFill>
                        <a:schemeClr val="bg1"/>
                      </a:solidFill>
                    </a:lnT>
                    <a:lnB w="12700">
                      <a:solidFill>
                        <a:schemeClr val="bg1"/>
                      </a:solidFill>
                    </a:lnB>
                    <a:solidFill>
                      <a:schemeClr val="bg1">
                        <a:lumMod val="95000"/>
                      </a:schemeClr>
                    </a:solidFill>
                  </a:tcPr>
                </a:tc>
                <a:extLst>
                  <a:ext uri="{0D108BD9-81ED-4DB2-BD59-A6C34878D82A}">
                    <a16:rowId xmlns:a16="http://schemas.microsoft.com/office/drawing/2014/main" val="3333136301"/>
                  </a:ext>
                </a:extLst>
              </a:tr>
              <a:tr h="550095">
                <a:tc>
                  <a:txBody>
                    <a:bodyPr/>
                    <a:lstStyle/>
                    <a:p>
                      <a:pPr marL="0" lvl="0" indent="0" algn="ctr">
                        <a:lnSpc>
                          <a:spcPct val="100000"/>
                        </a:lnSpc>
                        <a:buNone/>
                      </a:pPr>
                      <a:r>
                        <a:rPr lang="en-US" sz="1000" b="0" i="0" u="none" strike="noStrike" baseline="0" noProof="0" dirty="0">
                          <a:solidFill>
                            <a:srgbClr val="262626"/>
                          </a:solidFill>
                          <a:latin typeface="Segoe UI Light"/>
                        </a:rPr>
                        <a:t>Estimated three-year </a:t>
                      </a:r>
                      <a:br>
                        <a:rPr lang="en-US" sz="1000" b="0" i="0" u="none" strike="noStrike" baseline="0" noProof="0" dirty="0">
                          <a:solidFill>
                            <a:srgbClr val="262626"/>
                          </a:solidFill>
                          <a:latin typeface="Segoe UI Light"/>
                        </a:rPr>
                      </a:br>
                      <a:r>
                        <a:rPr lang="en-US" sz="1000" b="0" i="0" u="none" strike="noStrike" baseline="0" noProof="0" dirty="0">
                          <a:solidFill>
                            <a:srgbClr val="262626"/>
                          </a:solidFill>
                          <a:latin typeface="Segoe UI Light"/>
                        </a:rPr>
                        <a:t>ROI 105%</a:t>
                      </a:r>
                      <a:endParaRPr lang="en-US" sz="1000" dirty="0"/>
                    </a:p>
                  </a:txBody>
                  <a:tcPr anchor="ctr">
                    <a:lnL w="12700">
                      <a:solidFill>
                        <a:schemeClr val="bg1"/>
                      </a:solidFill>
                    </a:lnL>
                    <a:lnR w="12700">
                      <a:solidFill>
                        <a:schemeClr val="bg1"/>
                      </a:solidFill>
                    </a:lnR>
                    <a:lnT w="12700">
                      <a:solidFill>
                        <a:schemeClr val="bg1"/>
                      </a:solidFill>
                    </a:lnT>
                    <a:lnB w="12700">
                      <a:solidFill>
                        <a:schemeClr val="bg1"/>
                      </a:solidFill>
                    </a:lnB>
                    <a:solidFill>
                      <a:schemeClr val="bg1">
                        <a:lumMod val="95000"/>
                      </a:schemeClr>
                    </a:solidFill>
                  </a:tcPr>
                </a:tc>
                <a:tc>
                  <a:txBody>
                    <a:bodyPr/>
                    <a:lstStyle/>
                    <a:p>
                      <a:pPr marL="0" lvl="0" indent="0" algn="ctr">
                        <a:lnSpc>
                          <a:spcPct val="100000"/>
                        </a:lnSpc>
                        <a:buNone/>
                      </a:pPr>
                      <a:r>
                        <a:rPr lang="en-US" sz="1000" b="0" i="0" u="none" strike="noStrike" baseline="0" noProof="0" dirty="0">
                          <a:solidFill>
                            <a:srgbClr val="262626"/>
                          </a:solidFill>
                          <a:latin typeface="Segoe UI Light"/>
                        </a:rPr>
                        <a:t>Estimated three-year </a:t>
                      </a:r>
                      <a:br>
                        <a:rPr lang="en-US" sz="1000" b="0" i="0" u="none" strike="noStrike" baseline="0" noProof="0" dirty="0">
                          <a:solidFill>
                            <a:srgbClr val="262626"/>
                          </a:solidFill>
                          <a:latin typeface="Segoe UI Light"/>
                        </a:rPr>
                      </a:br>
                      <a:r>
                        <a:rPr lang="en-US" sz="1000" b="0" i="0" u="none" strike="noStrike" baseline="0" noProof="0" dirty="0">
                          <a:solidFill>
                            <a:srgbClr val="262626"/>
                          </a:solidFill>
                          <a:latin typeface="Segoe UI Light"/>
                        </a:rPr>
                        <a:t>ROI 170%</a:t>
                      </a:r>
                      <a:endParaRPr lang="en-US" sz="1000" dirty="0"/>
                    </a:p>
                  </a:txBody>
                  <a:tcPr anchor="ctr">
                    <a:lnL w="12700">
                      <a:solidFill>
                        <a:schemeClr val="bg1"/>
                      </a:solidFill>
                    </a:lnL>
                    <a:lnR w="12700">
                      <a:solidFill>
                        <a:schemeClr val="bg1"/>
                      </a:solidFill>
                    </a:lnR>
                    <a:lnT w="12700">
                      <a:solidFill>
                        <a:schemeClr val="bg1"/>
                      </a:solidFill>
                    </a:lnT>
                    <a:lnB w="12700">
                      <a:solidFill>
                        <a:schemeClr val="bg1"/>
                      </a:solidFill>
                    </a:lnB>
                    <a:solidFill>
                      <a:schemeClr val="bg1">
                        <a:lumMod val="95000"/>
                      </a:schemeClr>
                    </a:solidFill>
                  </a:tcPr>
                </a:tc>
                <a:extLst>
                  <a:ext uri="{0D108BD9-81ED-4DB2-BD59-A6C34878D82A}">
                    <a16:rowId xmlns:a16="http://schemas.microsoft.com/office/drawing/2014/main" val="773904112"/>
                  </a:ext>
                </a:extLst>
              </a:tr>
            </a:tbl>
          </a:graphicData>
        </a:graphic>
      </p:graphicFrame>
      <p:graphicFrame>
        <p:nvGraphicFramePr>
          <p:cNvPr id="13" name="Table 12">
            <a:extLst>
              <a:ext uri="{FF2B5EF4-FFF2-40B4-BE49-F238E27FC236}">
                <a16:creationId xmlns:a16="http://schemas.microsoft.com/office/drawing/2014/main" id="{9108916B-55F7-29CA-5B78-D464F60371CD}"/>
              </a:ext>
            </a:extLst>
          </p:cNvPr>
          <p:cNvGraphicFramePr>
            <a:graphicFrameLocks noGrp="1"/>
          </p:cNvGraphicFramePr>
          <p:nvPr>
            <p:extLst>
              <p:ext uri="{D42A27DB-BD31-4B8C-83A1-F6EECF244321}">
                <p14:modId xmlns:p14="http://schemas.microsoft.com/office/powerpoint/2010/main" val="505593072"/>
              </p:ext>
            </p:extLst>
          </p:nvPr>
        </p:nvGraphicFramePr>
        <p:xfrm>
          <a:off x="8110233" y="2538664"/>
          <a:ext cx="3532576" cy="2376925"/>
        </p:xfrm>
        <a:graphic>
          <a:graphicData uri="http://schemas.openxmlformats.org/drawingml/2006/table">
            <a:tbl>
              <a:tblPr firstRow="1" bandRow="1">
                <a:tableStyleId>{5C22544A-7EE6-4342-B048-85BDC9FD1C3A}</a:tableStyleId>
              </a:tblPr>
              <a:tblGrid>
                <a:gridCol w="1766288">
                  <a:extLst>
                    <a:ext uri="{9D8B030D-6E8A-4147-A177-3AD203B41FA5}">
                      <a16:colId xmlns:a16="http://schemas.microsoft.com/office/drawing/2014/main" val="3468494326"/>
                    </a:ext>
                  </a:extLst>
                </a:gridCol>
                <a:gridCol w="1766288">
                  <a:extLst>
                    <a:ext uri="{9D8B030D-6E8A-4147-A177-3AD203B41FA5}">
                      <a16:colId xmlns:a16="http://schemas.microsoft.com/office/drawing/2014/main" val="2426669560"/>
                    </a:ext>
                  </a:extLst>
                </a:gridCol>
              </a:tblGrid>
              <a:tr h="391583">
                <a:tc gridSpan="2">
                  <a:txBody>
                    <a:bodyPr/>
                    <a:lstStyle/>
                    <a:p>
                      <a:pPr lvl="0" algn="ctr">
                        <a:lnSpc>
                          <a:spcPct val="100000"/>
                        </a:lnSpc>
                        <a:spcBef>
                          <a:spcPts val="0"/>
                        </a:spcBef>
                        <a:spcAft>
                          <a:spcPts val="0"/>
                        </a:spcAft>
                        <a:buNone/>
                      </a:pPr>
                      <a:r>
                        <a:rPr lang="en-US" sz="1400" b="0" i="0" u="none" strike="noStrike" noProof="0" dirty="0">
                          <a:solidFill>
                            <a:srgbClr val="FFFFFF"/>
                          </a:solidFill>
                          <a:latin typeface="Segoe UI Semibold"/>
                        </a:rPr>
                        <a:t>250 Employees</a:t>
                      </a:r>
                      <a:endParaRPr lang="en-US" sz="1400" dirty="0">
                        <a:latin typeface="Segoe UI Semibold"/>
                      </a:endParaRPr>
                    </a:p>
                  </a:txBody>
                  <a:tcPr anchor="ctr">
                    <a:lnL w="12700">
                      <a:solidFill>
                        <a:schemeClr val="bg1"/>
                      </a:solidFill>
                    </a:lnL>
                    <a:lnR w="12700">
                      <a:solidFill>
                        <a:schemeClr val="bg1"/>
                      </a:solidFill>
                    </a:lnR>
                    <a:lnT w="12700">
                      <a:solidFill>
                        <a:schemeClr val="bg1"/>
                      </a:solidFill>
                    </a:lnT>
                    <a:lnB w="12700">
                      <a:solidFill>
                        <a:schemeClr val="bg1"/>
                      </a:solidFill>
                    </a:lnB>
                  </a:tcPr>
                </a:tc>
                <a:tc hMerge="1">
                  <a:txBody>
                    <a:bodyPr/>
                    <a:lstStyle/>
                    <a:p>
                      <a:endParaRPr lang="en-US"/>
                    </a:p>
                  </a:txBody>
                  <a:tcPr/>
                </a:tc>
                <a:extLst>
                  <a:ext uri="{0D108BD9-81ED-4DB2-BD59-A6C34878D82A}">
                    <a16:rowId xmlns:a16="http://schemas.microsoft.com/office/drawing/2014/main" val="2093543184"/>
                  </a:ext>
                </a:extLst>
              </a:tr>
              <a:tr h="335057">
                <a:tc gridSpan="2">
                  <a:txBody>
                    <a:bodyPr/>
                    <a:lstStyle/>
                    <a:p>
                      <a:pPr marL="0" lvl="0" indent="0" algn="ctr">
                        <a:lnSpc>
                          <a:spcPct val="100000"/>
                        </a:lnSpc>
                        <a:buNone/>
                      </a:pPr>
                      <a:r>
                        <a:rPr lang="en-US" sz="1000" b="0" i="0" u="none" strike="noStrike" baseline="0" noProof="0" dirty="0">
                          <a:solidFill>
                            <a:schemeClr val="tx1">
                              <a:lumMod val="85000"/>
                              <a:lumOff val="15000"/>
                            </a:schemeClr>
                          </a:solidFill>
                          <a:latin typeface="Segoe UI Light"/>
                        </a:rPr>
                        <a:t>Number of helpdesk requests per year: 3,000</a:t>
                      </a:r>
                      <a:endParaRPr lang="en-US" sz="1000" dirty="0">
                        <a:solidFill>
                          <a:schemeClr val="tx1">
                            <a:lumMod val="85000"/>
                            <a:lumOff val="15000"/>
                          </a:schemeClr>
                        </a:solidFill>
                        <a:latin typeface="Segoe UI Light"/>
                      </a:endParaRPr>
                    </a:p>
                  </a:txBody>
                  <a:tcPr anchor="ctr">
                    <a:lnL w="12700">
                      <a:solidFill>
                        <a:schemeClr val="bg1"/>
                      </a:solidFill>
                    </a:lnL>
                    <a:lnR w="12700">
                      <a:solidFill>
                        <a:schemeClr val="bg1"/>
                      </a:solidFill>
                    </a:lnR>
                    <a:lnT w="12700">
                      <a:solidFill>
                        <a:schemeClr val="bg1"/>
                      </a:solidFill>
                    </a:lnT>
                    <a:lnB w="12700">
                      <a:solidFill>
                        <a:schemeClr val="bg1"/>
                      </a:solidFill>
                    </a:lnB>
                    <a:solidFill>
                      <a:schemeClr val="bg1">
                        <a:lumMod val="85000"/>
                      </a:schemeClr>
                    </a:solidFill>
                  </a:tcPr>
                </a:tc>
                <a:tc hMerge="1">
                  <a:txBody>
                    <a:bodyPr/>
                    <a:lstStyle/>
                    <a:p>
                      <a:endParaRPr lang="en-US"/>
                    </a:p>
                  </a:txBody>
                  <a:tcPr/>
                </a:tc>
                <a:extLst>
                  <a:ext uri="{0D108BD9-81ED-4DB2-BD59-A6C34878D82A}">
                    <a16:rowId xmlns:a16="http://schemas.microsoft.com/office/drawing/2014/main" val="3226975237"/>
                  </a:ext>
                </a:extLst>
              </a:tr>
              <a:tr h="550095">
                <a:tc>
                  <a:txBody>
                    <a:bodyPr/>
                    <a:lstStyle/>
                    <a:p>
                      <a:pPr lvl="0" algn="ctr">
                        <a:lnSpc>
                          <a:spcPct val="100000"/>
                        </a:lnSpc>
                        <a:spcBef>
                          <a:spcPts val="0"/>
                        </a:spcBef>
                        <a:spcAft>
                          <a:spcPts val="0"/>
                        </a:spcAft>
                        <a:buNone/>
                      </a:pPr>
                      <a:r>
                        <a:rPr lang="en-US" sz="1000" b="0" i="0" u="none" strike="noStrike" noProof="0" dirty="0">
                          <a:solidFill>
                            <a:schemeClr val="tx1">
                              <a:lumMod val="85000"/>
                              <a:lumOff val="15000"/>
                            </a:schemeClr>
                          </a:solidFill>
                          <a:latin typeface="Segoe UI Light"/>
                        </a:rPr>
                        <a:t>30% Power users fully </a:t>
                      </a:r>
                      <a:br>
                        <a:rPr lang="en-US" sz="1000" b="0" i="0" u="none" strike="noStrike" noProof="0" dirty="0">
                          <a:solidFill>
                            <a:srgbClr val="262626"/>
                          </a:solidFill>
                          <a:latin typeface="Segoe UI Light"/>
                        </a:rPr>
                      </a:br>
                      <a:r>
                        <a:rPr lang="en-US" sz="1000" b="0" i="0" u="none" strike="noStrike" noProof="0" dirty="0">
                          <a:solidFill>
                            <a:schemeClr val="tx1">
                              <a:lumMod val="85000"/>
                              <a:lumOff val="15000"/>
                            </a:schemeClr>
                          </a:solidFill>
                          <a:latin typeface="Segoe UI Light"/>
                        </a:rPr>
                        <a:t>adopting W11</a:t>
                      </a:r>
                      <a:endParaRPr lang="en-US" sz="1000" dirty="0">
                        <a:solidFill>
                          <a:schemeClr val="tx1">
                            <a:lumMod val="85000"/>
                            <a:lumOff val="15000"/>
                          </a:schemeClr>
                        </a:solidFill>
                        <a:latin typeface="Segoe UI Light"/>
                      </a:endParaRPr>
                    </a:p>
                  </a:txBody>
                  <a:tcPr anchor="ctr">
                    <a:lnL w="12700">
                      <a:solidFill>
                        <a:schemeClr val="bg1"/>
                      </a:solidFill>
                    </a:lnL>
                    <a:lnR w="12700">
                      <a:solidFill>
                        <a:schemeClr val="bg1"/>
                      </a:solidFill>
                    </a:lnR>
                    <a:lnT w="12700">
                      <a:solidFill>
                        <a:schemeClr val="bg1"/>
                      </a:solidFill>
                    </a:lnT>
                    <a:lnB w="12700">
                      <a:solidFill>
                        <a:schemeClr val="bg1"/>
                      </a:solidFill>
                    </a:lnB>
                    <a:solidFill>
                      <a:schemeClr val="bg1">
                        <a:lumMod val="95000"/>
                      </a:schemeClr>
                    </a:solidFill>
                  </a:tcPr>
                </a:tc>
                <a:tc>
                  <a:txBody>
                    <a:bodyPr/>
                    <a:lstStyle/>
                    <a:p>
                      <a:pPr marL="0" lvl="0" indent="0" algn="ctr">
                        <a:lnSpc>
                          <a:spcPct val="100000"/>
                        </a:lnSpc>
                        <a:buNone/>
                      </a:pPr>
                      <a:r>
                        <a:rPr lang="en-US" sz="1000" b="0" i="0" u="none" strike="noStrike" baseline="0" noProof="0" dirty="0">
                          <a:solidFill>
                            <a:srgbClr val="262626"/>
                          </a:solidFill>
                          <a:latin typeface="Segoe UI Light"/>
                        </a:rPr>
                        <a:t>60% Power users fully </a:t>
                      </a:r>
                      <a:br>
                        <a:rPr lang="en-US" sz="1000" b="0" i="0" u="none" strike="noStrike" baseline="0" noProof="0" dirty="0">
                          <a:solidFill>
                            <a:srgbClr val="262626"/>
                          </a:solidFill>
                          <a:latin typeface="Segoe UI Light"/>
                        </a:rPr>
                      </a:br>
                      <a:r>
                        <a:rPr lang="en-US" sz="1000" b="0" i="0" u="none" strike="noStrike" baseline="0" noProof="0" dirty="0">
                          <a:solidFill>
                            <a:srgbClr val="262626"/>
                          </a:solidFill>
                          <a:latin typeface="Segoe UI Light"/>
                        </a:rPr>
                        <a:t>adopting W11</a:t>
                      </a:r>
                      <a:endParaRPr lang="en-US" sz="1000" baseline="0" dirty="0">
                        <a:solidFill>
                          <a:srgbClr val="262626"/>
                        </a:solidFill>
                      </a:endParaRPr>
                    </a:p>
                  </a:txBody>
                  <a:tcPr anchor="ctr">
                    <a:lnL w="12700">
                      <a:solidFill>
                        <a:schemeClr val="bg1"/>
                      </a:solidFill>
                    </a:lnL>
                    <a:lnR w="12700">
                      <a:solidFill>
                        <a:schemeClr val="bg1"/>
                      </a:solidFill>
                    </a:lnR>
                    <a:lnT w="12700">
                      <a:solidFill>
                        <a:schemeClr val="bg1"/>
                      </a:solidFill>
                    </a:lnT>
                    <a:lnB w="12700">
                      <a:solidFill>
                        <a:schemeClr val="bg1"/>
                      </a:solidFill>
                    </a:lnB>
                    <a:solidFill>
                      <a:schemeClr val="bg1">
                        <a:lumMod val="95000"/>
                      </a:schemeClr>
                    </a:solidFill>
                  </a:tcPr>
                </a:tc>
                <a:extLst>
                  <a:ext uri="{0D108BD9-81ED-4DB2-BD59-A6C34878D82A}">
                    <a16:rowId xmlns:a16="http://schemas.microsoft.com/office/drawing/2014/main" val="2376529782"/>
                  </a:ext>
                </a:extLst>
              </a:tr>
              <a:tr h="550095">
                <a:tc>
                  <a:txBody>
                    <a:bodyPr/>
                    <a:lstStyle/>
                    <a:p>
                      <a:pPr marL="0" lvl="0" indent="0" algn="ctr">
                        <a:lnSpc>
                          <a:spcPct val="100000"/>
                        </a:lnSpc>
                        <a:buNone/>
                      </a:pPr>
                      <a:r>
                        <a:rPr lang="en-US" sz="1000" b="0" i="0" u="none" strike="noStrike" baseline="0" noProof="0" dirty="0">
                          <a:solidFill>
                            <a:srgbClr val="262626"/>
                          </a:solidFill>
                          <a:latin typeface="Segoe UI Light"/>
                        </a:rPr>
                        <a:t>Estimated three-year net present value £78,423</a:t>
                      </a:r>
                      <a:endParaRPr lang="en-US" sz="1000" dirty="0"/>
                    </a:p>
                  </a:txBody>
                  <a:tcPr anchor="ctr">
                    <a:lnL w="12700">
                      <a:solidFill>
                        <a:schemeClr val="bg1"/>
                      </a:solidFill>
                    </a:lnL>
                    <a:lnR w="12700">
                      <a:solidFill>
                        <a:schemeClr val="bg1"/>
                      </a:solidFill>
                    </a:lnR>
                    <a:lnT w="12700">
                      <a:solidFill>
                        <a:schemeClr val="bg1"/>
                      </a:solidFill>
                    </a:lnT>
                    <a:lnB w="12700">
                      <a:solidFill>
                        <a:schemeClr val="bg1"/>
                      </a:solidFill>
                    </a:lnB>
                    <a:solidFill>
                      <a:schemeClr val="bg1">
                        <a:lumMod val="95000"/>
                      </a:schemeClr>
                    </a:solidFill>
                  </a:tcPr>
                </a:tc>
                <a:tc>
                  <a:txBody>
                    <a:bodyPr/>
                    <a:lstStyle/>
                    <a:p>
                      <a:pPr marL="0" lvl="0" indent="0" algn="ctr">
                        <a:lnSpc>
                          <a:spcPct val="100000"/>
                        </a:lnSpc>
                        <a:buNone/>
                      </a:pPr>
                      <a:r>
                        <a:rPr lang="en-US" sz="1000" b="0" i="0" u="none" strike="noStrike" baseline="0" noProof="0" dirty="0">
                          <a:solidFill>
                            <a:srgbClr val="262626"/>
                          </a:solidFill>
                          <a:latin typeface="Segoe UI Light"/>
                        </a:rPr>
                        <a:t>Estimated three-year net present value £129,986</a:t>
                      </a:r>
                      <a:endParaRPr lang="en-US" sz="1000" dirty="0"/>
                    </a:p>
                  </a:txBody>
                  <a:tcPr anchor="ctr">
                    <a:lnL w="12700">
                      <a:solidFill>
                        <a:schemeClr val="bg1"/>
                      </a:solidFill>
                    </a:lnL>
                    <a:lnR w="12700">
                      <a:solidFill>
                        <a:schemeClr val="bg1"/>
                      </a:solidFill>
                    </a:lnR>
                    <a:lnT w="12700">
                      <a:solidFill>
                        <a:schemeClr val="bg1"/>
                      </a:solidFill>
                    </a:lnT>
                    <a:lnB w="12700">
                      <a:solidFill>
                        <a:schemeClr val="bg1"/>
                      </a:solidFill>
                    </a:lnB>
                    <a:solidFill>
                      <a:schemeClr val="bg1">
                        <a:lumMod val="95000"/>
                      </a:schemeClr>
                    </a:solidFill>
                  </a:tcPr>
                </a:tc>
                <a:extLst>
                  <a:ext uri="{0D108BD9-81ED-4DB2-BD59-A6C34878D82A}">
                    <a16:rowId xmlns:a16="http://schemas.microsoft.com/office/drawing/2014/main" val="3333136301"/>
                  </a:ext>
                </a:extLst>
              </a:tr>
              <a:tr h="550095">
                <a:tc>
                  <a:txBody>
                    <a:bodyPr/>
                    <a:lstStyle/>
                    <a:p>
                      <a:pPr marL="0" lvl="0" indent="0" algn="ctr">
                        <a:lnSpc>
                          <a:spcPct val="100000"/>
                        </a:lnSpc>
                        <a:buNone/>
                      </a:pPr>
                      <a:r>
                        <a:rPr lang="en-US" sz="1000" b="0" i="0" u="none" strike="noStrike" baseline="0" noProof="0" dirty="0">
                          <a:solidFill>
                            <a:srgbClr val="262626"/>
                          </a:solidFill>
                          <a:latin typeface="Segoe UI Light"/>
                        </a:rPr>
                        <a:t>Estimated three-year </a:t>
                      </a:r>
                      <a:br>
                        <a:rPr lang="en-US" sz="1000" b="0" i="0" u="none" strike="noStrike" baseline="0" noProof="0" dirty="0">
                          <a:solidFill>
                            <a:srgbClr val="262626"/>
                          </a:solidFill>
                          <a:latin typeface="Segoe UI Light"/>
                        </a:rPr>
                      </a:br>
                      <a:r>
                        <a:rPr lang="en-US" sz="1000" b="0" i="0" u="none" strike="noStrike" baseline="0" noProof="0" dirty="0">
                          <a:solidFill>
                            <a:srgbClr val="262626"/>
                          </a:solidFill>
                          <a:latin typeface="Segoe UI Light"/>
                        </a:rPr>
                        <a:t>ROI 84%</a:t>
                      </a:r>
                      <a:endParaRPr lang="en-US" sz="1000" dirty="0"/>
                    </a:p>
                  </a:txBody>
                  <a:tcPr anchor="ctr">
                    <a:lnL w="12700">
                      <a:solidFill>
                        <a:schemeClr val="bg1"/>
                      </a:solidFill>
                    </a:lnL>
                    <a:lnR w="12700">
                      <a:solidFill>
                        <a:schemeClr val="bg1"/>
                      </a:solidFill>
                    </a:lnR>
                    <a:lnT w="12700">
                      <a:solidFill>
                        <a:schemeClr val="bg1"/>
                      </a:solidFill>
                    </a:lnT>
                    <a:lnB w="12700">
                      <a:solidFill>
                        <a:schemeClr val="bg1"/>
                      </a:solidFill>
                    </a:lnB>
                    <a:solidFill>
                      <a:schemeClr val="bg1">
                        <a:lumMod val="95000"/>
                      </a:schemeClr>
                    </a:solidFill>
                  </a:tcPr>
                </a:tc>
                <a:tc>
                  <a:txBody>
                    <a:bodyPr/>
                    <a:lstStyle/>
                    <a:p>
                      <a:pPr marL="0" lvl="0" indent="0" algn="ctr">
                        <a:lnSpc>
                          <a:spcPct val="100000"/>
                        </a:lnSpc>
                        <a:buNone/>
                      </a:pPr>
                      <a:r>
                        <a:rPr lang="en-US" sz="1000" b="0" i="0" u="none" strike="noStrike" baseline="0" noProof="0" dirty="0">
                          <a:solidFill>
                            <a:srgbClr val="262626"/>
                          </a:solidFill>
                          <a:latin typeface="Segoe UI Light"/>
                        </a:rPr>
                        <a:t>Estimated three-year </a:t>
                      </a:r>
                      <a:br>
                        <a:rPr lang="en-US" sz="1000" b="0" i="0" u="none" strike="noStrike" baseline="0" noProof="0" dirty="0">
                          <a:solidFill>
                            <a:srgbClr val="262626"/>
                          </a:solidFill>
                          <a:latin typeface="Segoe UI Light"/>
                        </a:rPr>
                      </a:br>
                      <a:r>
                        <a:rPr lang="en-US" sz="1000" b="0" i="0" u="none" strike="noStrike" baseline="0" noProof="0" dirty="0">
                          <a:solidFill>
                            <a:srgbClr val="262626"/>
                          </a:solidFill>
                          <a:latin typeface="Segoe UI Light"/>
                        </a:rPr>
                        <a:t>ROI 140%</a:t>
                      </a:r>
                      <a:endParaRPr lang="en-US" sz="1000" dirty="0"/>
                    </a:p>
                  </a:txBody>
                  <a:tcPr anchor="ctr">
                    <a:lnL w="12700">
                      <a:solidFill>
                        <a:schemeClr val="bg1"/>
                      </a:solidFill>
                    </a:lnL>
                    <a:lnR w="12700">
                      <a:solidFill>
                        <a:schemeClr val="bg1"/>
                      </a:solidFill>
                    </a:lnR>
                    <a:lnT w="12700">
                      <a:solidFill>
                        <a:schemeClr val="bg1"/>
                      </a:solidFill>
                    </a:lnT>
                    <a:lnB w="12700">
                      <a:solidFill>
                        <a:schemeClr val="bg1"/>
                      </a:solidFill>
                    </a:lnB>
                    <a:solidFill>
                      <a:schemeClr val="bg1">
                        <a:lumMod val="95000"/>
                      </a:schemeClr>
                    </a:solidFill>
                  </a:tcPr>
                </a:tc>
                <a:extLst>
                  <a:ext uri="{0D108BD9-81ED-4DB2-BD59-A6C34878D82A}">
                    <a16:rowId xmlns:a16="http://schemas.microsoft.com/office/drawing/2014/main" val="773904112"/>
                  </a:ext>
                </a:extLst>
              </a:tr>
            </a:tbl>
          </a:graphicData>
        </a:graphic>
      </p:graphicFrame>
      <p:sp>
        <p:nvSpPr>
          <p:cNvPr id="3" name="TextBox 2">
            <a:extLst>
              <a:ext uri="{FF2B5EF4-FFF2-40B4-BE49-F238E27FC236}">
                <a16:creationId xmlns:a16="http://schemas.microsoft.com/office/drawing/2014/main" id="{1C51E5D5-9D20-8481-3FA1-7278E4942146}"/>
              </a:ext>
            </a:extLst>
          </p:cNvPr>
          <p:cNvSpPr txBox="1"/>
          <p:nvPr/>
        </p:nvSpPr>
        <p:spPr>
          <a:xfrm>
            <a:off x="1012456" y="6487998"/>
            <a:ext cx="8899385"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solidFill>
                  <a:srgbClr val="3F3F3F"/>
                </a:solidFill>
                <a:ea typeface="+mn-lt"/>
                <a:cs typeface="+mn-lt"/>
              </a:rPr>
              <a:t>*based on study analysis average  **Based on UK average SMB salary per employee</a:t>
            </a:r>
            <a:endParaRPr lang="en-US" dirty="0"/>
          </a:p>
        </p:txBody>
      </p:sp>
      <p:sp>
        <p:nvSpPr>
          <p:cNvPr id="4" name="TextBox 3">
            <a:extLst>
              <a:ext uri="{FF2B5EF4-FFF2-40B4-BE49-F238E27FC236}">
                <a16:creationId xmlns:a16="http://schemas.microsoft.com/office/drawing/2014/main" id="{188E94BC-B1A7-E3DF-C71D-8D5FFC8202A8}"/>
              </a:ext>
            </a:extLst>
          </p:cNvPr>
          <p:cNvSpPr txBox="1"/>
          <p:nvPr/>
        </p:nvSpPr>
        <p:spPr>
          <a:xfrm>
            <a:off x="547922" y="1709994"/>
            <a:ext cx="9053818" cy="646331"/>
          </a:xfrm>
          <a:prstGeom prst="rect">
            <a:avLst/>
          </a:prstGeom>
          <a:noFill/>
        </p:spPr>
        <p:txBody>
          <a:bodyPr wrap="square" lIns="0" tIns="0" rIns="0" bIns="0" rtlCol="0" anchor="t">
            <a:spAutoFit/>
          </a:bodyPr>
          <a:lstStyle/>
          <a:p>
            <a:pPr defTabSz="932742">
              <a:spcAft>
                <a:spcPts val="1000"/>
              </a:spcAft>
            </a:pPr>
            <a:r>
              <a:rPr lang="en-US" sz="1400" dirty="0">
                <a:ln w="3175">
                  <a:noFill/>
                </a:ln>
                <a:solidFill>
                  <a:schemeClr val="tx1">
                    <a:lumMod val="75000"/>
                    <a:lumOff val="25000"/>
                  </a:schemeClr>
                </a:solidFill>
                <a:latin typeface="Segoe UI Light"/>
                <a:ea typeface="+mn-lt"/>
                <a:cs typeface="+mn-lt"/>
              </a:rPr>
              <a:t>There are a number of economic benefits when upgrading to Windows 11. The tables below demonstrate the potential economic impact of making the switch to Windows 11. To gain a more accurate estimate of the value that upgrading can make to your business, use our Economic Benefits Calculator:</a:t>
            </a:r>
            <a:r>
              <a:rPr lang="en-US" sz="1400" dirty="0">
                <a:ln w="3175">
                  <a:noFill/>
                </a:ln>
                <a:solidFill>
                  <a:srgbClr val="333333"/>
                </a:solidFill>
                <a:latin typeface="Segoe UI Light"/>
                <a:ea typeface="+mn-lt"/>
                <a:cs typeface="+mn-lt"/>
              </a:rPr>
              <a:t> </a:t>
            </a:r>
            <a:r>
              <a:rPr lang="en-US" sz="1400" u="sng" dirty="0">
                <a:ln w="3175">
                  <a:noFill/>
                </a:ln>
                <a:solidFill>
                  <a:srgbClr val="0078D4"/>
                </a:solidFill>
                <a:ea typeface="+mn-lt"/>
                <a:cs typeface="+mn-lt"/>
              </a:rPr>
              <a:t>https://aka.ms/win11calc</a:t>
            </a:r>
            <a:endParaRPr lang="en-US" sz="1400" dirty="0">
              <a:latin typeface="Segoe UI Light"/>
              <a:cs typeface="Segoe UI"/>
            </a:endParaRPr>
          </a:p>
        </p:txBody>
      </p:sp>
      <p:sp>
        <p:nvSpPr>
          <p:cNvPr id="11" name="TextBox 10">
            <a:extLst>
              <a:ext uri="{FF2B5EF4-FFF2-40B4-BE49-F238E27FC236}">
                <a16:creationId xmlns:a16="http://schemas.microsoft.com/office/drawing/2014/main" id="{C93BD565-9B08-8E23-3563-A3AF03225652}"/>
              </a:ext>
            </a:extLst>
          </p:cNvPr>
          <p:cNvSpPr txBox="1"/>
          <p:nvPr/>
        </p:nvSpPr>
        <p:spPr>
          <a:xfrm>
            <a:off x="552300" y="888734"/>
            <a:ext cx="10801499" cy="553998"/>
          </a:xfrm>
          <a:prstGeom prst="rect">
            <a:avLst/>
          </a:prstGeom>
          <a:noFill/>
        </p:spPr>
        <p:txBody>
          <a:bodyPr wrap="square" lIns="0" tIns="0" rIns="0" bIns="0" rtlCol="0" anchor="t">
            <a:spAutoFit/>
          </a:bodyPr>
          <a:lstStyle/>
          <a:p>
            <a:pPr defTabSz="932742"/>
            <a:r>
              <a:rPr lang="en-GB" sz="3600" dirty="0">
                <a:solidFill>
                  <a:srgbClr val="3F3F3F"/>
                </a:solidFill>
                <a:latin typeface="Segoe UI Light"/>
                <a:ea typeface="+mn-lt"/>
                <a:cs typeface="Segoe UI Light"/>
              </a:rPr>
              <a:t>The Economic Impact of Windows 11</a:t>
            </a:r>
            <a:endParaRPr lang="en-US" sz="3600" dirty="0">
              <a:ln w="3175">
                <a:noFill/>
              </a:ln>
              <a:solidFill>
                <a:srgbClr val="3F3F3F"/>
              </a:solidFill>
              <a:latin typeface="Segoe UI Light"/>
              <a:ea typeface="+mn-lt"/>
              <a:cs typeface="Segoe UI Light"/>
            </a:endParaRPr>
          </a:p>
        </p:txBody>
      </p:sp>
    </p:spTree>
    <p:extLst>
      <p:ext uri="{BB962C8B-B14F-4D97-AF65-F5344CB8AC3E}">
        <p14:creationId xmlns:p14="http://schemas.microsoft.com/office/powerpoint/2010/main" val="34332243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22909B-1AB1-8F39-EB82-A1CE1FEACDC2}"/>
              </a:ext>
            </a:extLst>
          </p:cNvPr>
          <p:cNvPicPr>
            <a:picLocks noChangeAspect="1"/>
          </p:cNvPicPr>
          <p:nvPr/>
        </p:nvPicPr>
        <p:blipFill rotWithShape="1">
          <a:blip r:embed="rId3">
            <a:extLst>
              <a:ext uri="{28A0092B-C50C-407E-A947-70E740481C1C}">
                <a14:useLocalDpi xmlns:a14="http://schemas.microsoft.com/office/drawing/2010/main" val="0"/>
              </a:ext>
            </a:extLst>
          </a:blip>
          <a:srcRect t="2407" r="4997" b="2407"/>
          <a:stretch/>
        </p:blipFill>
        <p:spPr>
          <a:xfrm>
            <a:off x="1" y="0"/>
            <a:ext cx="12191999" cy="6858000"/>
          </a:xfrm>
          <a:prstGeom prst="rect">
            <a:avLst/>
          </a:prstGeom>
        </p:spPr>
      </p:pic>
      <p:sp>
        <p:nvSpPr>
          <p:cNvPr id="2" name="TextBox 1">
            <a:extLst>
              <a:ext uri="{FF2B5EF4-FFF2-40B4-BE49-F238E27FC236}">
                <a16:creationId xmlns:a16="http://schemas.microsoft.com/office/drawing/2014/main" id="{72FA8A14-FDFD-9AE9-6039-D73A22911CF6}"/>
              </a:ext>
            </a:extLst>
          </p:cNvPr>
          <p:cNvSpPr txBox="1"/>
          <p:nvPr/>
        </p:nvSpPr>
        <p:spPr>
          <a:xfrm>
            <a:off x="555542" y="1761156"/>
            <a:ext cx="4895354" cy="902811"/>
          </a:xfrm>
          <a:prstGeom prst="rect">
            <a:avLst/>
          </a:prstGeom>
          <a:noFill/>
        </p:spPr>
        <p:txBody>
          <a:bodyPr wrap="square" lIns="0" tIns="0" rIns="0" bIns="0" rtlCol="0" anchor="t">
            <a:spAutoFit/>
          </a:bodyPr>
          <a:lstStyle/>
          <a:p>
            <a:pPr marL="285750" indent="-285750">
              <a:spcAft>
                <a:spcPts val="1000"/>
              </a:spcAft>
              <a:buFont typeface="Arial" panose="020B0604020202020204" pitchFamily="34" charset="0"/>
              <a:buChar char="•"/>
            </a:pPr>
            <a:r>
              <a:rPr lang="en-GB" sz="1400">
                <a:solidFill>
                  <a:srgbClr val="3F3F3F"/>
                </a:solidFill>
                <a:effectLst/>
                <a:latin typeface="Segoe UI Light"/>
                <a:cs typeface="Segoe UI Light"/>
              </a:rPr>
              <a:t>Next Step 1</a:t>
            </a:r>
          </a:p>
          <a:p>
            <a:pPr marL="285750" indent="-285750">
              <a:spcAft>
                <a:spcPts val="1000"/>
              </a:spcAft>
              <a:buFont typeface="Arial" panose="020B0604020202020204" pitchFamily="34" charset="0"/>
              <a:buChar char="•"/>
            </a:pPr>
            <a:r>
              <a:rPr lang="en-GB" sz="1400">
                <a:solidFill>
                  <a:srgbClr val="3F3F3F"/>
                </a:solidFill>
                <a:effectLst/>
                <a:latin typeface="Segoe UI Light"/>
                <a:cs typeface="Segoe UI Light"/>
              </a:rPr>
              <a:t>Next Step 2</a:t>
            </a:r>
          </a:p>
          <a:p>
            <a:pPr marL="285750" indent="-285750">
              <a:spcAft>
                <a:spcPts val="1000"/>
              </a:spcAft>
              <a:buFont typeface="Arial" panose="020B0604020202020204" pitchFamily="34" charset="0"/>
              <a:buChar char="•"/>
            </a:pPr>
            <a:r>
              <a:rPr lang="en-GB" sz="1400">
                <a:solidFill>
                  <a:srgbClr val="3F3F3F"/>
                </a:solidFill>
                <a:effectLst/>
                <a:latin typeface="Segoe UI Light"/>
                <a:cs typeface="Segoe UI Light"/>
              </a:rPr>
              <a:t>Next Step 3</a:t>
            </a:r>
            <a:endParaRPr lang="en-GB" sz="1400">
              <a:solidFill>
                <a:srgbClr val="3F3F3F"/>
              </a:solidFill>
              <a:latin typeface="Segoe UI Light"/>
              <a:cs typeface="Segoe UI Light"/>
            </a:endParaRPr>
          </a:p>
        </p:txBody>
      </p:sp>
      <p:sp>
        <p:nvSpPr>
          <p:cNvPr id="3" name="TextBox 2">
            <a:extLst>
              <a:ext uri="{FF2B5EF4-FFF2-40B4-BE49-F238E27FC236}">
                <a16:creationId xmlns:a16="http://schemas.microsoft.com/office/drawing/2014/main" id="{5121478F-2CA8-99C3-6C71-A9312D1D6133}"/>
              </a:ext>
            </a:extLst>
          </p:cNvPr>
          <p:cNvSpPr txBox="1"/>
          <p:nvPr/>
        </p:nvSpPr>
        <p:spPr>
          <a:xfrm>
            <a:off x="552300" y="888734"/>
            <a:ext cx="10801499" cy="553998"/>
          </a:xfrm>
          <a:prstGeom prst="rect">
            <a:avLst/>
          </a:prstGeom>
          <a:noFill/>
        </p:spPr>
        <p:txBody>
          <a:bodyPr wrap="square" lIns="0" tIns="0" rIns="0" bIns="0" rtlCol="0">
            <a:spAutoFit/>
          </a:bodyPr>
          <a:lstStyle/>
          <a:p>
            <a:pPr algn="l" defTabSz="932742">
              <a:lnSpc>
                <a:spcPct val="100000"/>
              </a:lnSpc>
            </a:pPr>
            <a:r>
              <a:rPr lang="en-GB" sz="3600">
                <a:solidFill>
                  <a:srgbClr val="3F3F3F"/>
                </a:solidFill>
                <a:latin typeface="+mj-lt"/>
              </a:rPr>
              <a:t>Next steps</a:t>
            </a:r>
            <a:endParaRPr lang="en-US" sz="3600">
              <a:ln w="3175">
                <a:noFill/>
              </a:ln>
              <a:solidFill>
                <a:srgbClr val="3F3F3F"/>
              </a:solidFill>
              <a:latin typeface="+mj-lt"/>
              <a:cs typeface="Segoe UI Light" panose="020B0502040204020203" pitchFamily="34" charset="0"/>
            </a:endParaRPr>
          </a:p>
        </p:txBody>
      </p:sp>
      <p:pic>
        <p:nvPicPr>
          <p:cNvPr id="7" name="Picture 6" descr="Windows | Intel Logo">
            <a:extLst>
              <a:ext uri="{FF2B5EF4-FFF2-40B4-BE49-F238E27FC236}">
                <a16:creationId xmlns:a16="http://schemas.microsoft.com/office/drawing/2014/main" id="{3DA287F8-828F-B3CD-8799-15792492943D}"/>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252311" y="164565"/>
            <a:ext cx="2152251" cy="504317"/>
          </a:xfrm>
          <a:prstGeom prst="rect">
            <a:avLst/>
          </a:prstGeom>
          <a:ln>
            <a:noFill/>
          </a:ln>
        </p:spPr>
      </p:pic>
    </p:spTree>
    <p:extLst>
      <p:ext uri="{BB962C8B-B14F-4D97-AF65-F5344CB8AC3E}">
        <p14:creationId xmlns:p14="http://schemas.microsoft.com/office/powerpoint/2010/main" val="2604587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9">
            <a:extLst>
              <a:ext uri="{FF2B5EF4-FFF2-40B4-BE49-F238E27FC236}">
                <a16:creationId xmlns:a16="http://schemas.microsoft.com/office/drawing/2014/main" id="{7D2218B1-AF54-C349-1BEA-4DD7B982DCA9}"/>
              </a:ext>
            </a:extLst>
          </p:cNvPr>
          <p:cNvSpPr/>
          <p:nvPr/>
        </p:nvSpPr>
        <p:spPr>
          <a:xfrm>
            <a:off x="0" y="6263"/>
            <a:ext cx="12192000" cy="6857303"/>
          </a:xfrm>
          <a:prstGeom prst="rect">
            <a:avLst/>
          </a:prstGeom>
          <a:solidFill>
            <a:srgbClr val="F2F2F2"/>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endParaRPr lang="en-US" baseline="-25000"/>
          </a:p>
        </p:txBody>
      </p:sp>
      <p:sp>
        <p:nvSpPr>
          <p:cNvPr id="13" name="Rectangle: Rounded Corners 19">
            <a:extLst>
              <a:ext uri="{FF2B5EF4-FFF2-40B4-BE49-F238E27FC236}">
                <a16:creationId xmlns:a16="http://schemas.microsoft.com/office/drawing/2014/main" id="{CC0BF8EA-6ADD-DC71-F409-26E88A9D1FCA}"/>
              </a:ext>
            </a:extLst>
          </p:cNvPr>
          <p:cNvSpPr/>
          <p:nvPr/>
        </p:nvSpPr>
        <p:spPr>
          <a:xfrm>
            <a:off x="548979" y="2020870"/>
            <a:ext cx="3657822" cy="4329826"/>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r>
              <a:rPr lang="en-US" baseline="-25000"/>
              <a:t>\</a:t>
            </a:r>
          </a:p>
        </p:txBody>
      </p:sp>
      <p:sp>
        <p:nvSpPr>
          <p:cNvPr id="15" name="Rectangle: Rounded Corners 19">
            <a:extLst>
              <a:ext uri="{FF2B5EF4-FFF2-40B4-BE49-F238E27FC236}">
                <a16:creationId xmlns:a16="http://schemas.microsoft.com/office/drawing/2014/main" id="{5DEC9DBB-4956-BA1A-BBFD-4E8B02575ECD}"/>
              </a:ext>
            </a:extLst>
          </p:cNvPr>
          <p:cNvSpPr/>
          <p:nvPr/>
        </p:nvSpPr>
        <p:spPr>
          <a:xfrm>
            <a:off x="4264156" y="2020870"/>
            <a:ext cx="3657822" cy="4329826"/>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endParaRPr lang="en-US" baseline="-25000"/>
          </a:p>
        </p:txBody>
      </p:sp>
      <p:sp>
        <p:nvSpPr>
          <p:cNvPr id="19" name="Rectangle: Rounded Corners 19">
            <a:extLst>
              <a:ext uri="{FF2B5EF4-FFF2-40B4-BE49-F238E27FC236}">
                <a16:creationId xmlns:a16="http://schemas.microsoft.com/office/drawing/2014/main" id="{DC7EA01C-CC2D-43EA-4CF7-A89FC95F909A}"/>
              </a:ext>
            </a:extLst>
          </p:cNvPr>
          <p:cNvSpPr/>
          <p:nvPr/>
        </p:nvSpPr>
        <p:spPr>
          <a:xfrm>
            <a:off x="7979333" y="2020870"/>
            <a:ext cx="3657822" cy="4329826"/>
          </a:xfrm>
          <a:prstGeom prst="rect">
            <a:avLst/>
          </a:prstGeom>
          <a:solidFill>
            <a:schemeClr val="bg1"/>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endParaRPr lang="en-US" baseline="-25000"/>
          </a:p>
        </p:txBody>
      </p:sp>
      <p:sp>
        <p:nvSpPr>
          <p:cNvPr id="25" name="TextBox 24">
            <a:extLst>
              <a:ext uri="{FF2B5EF4-FFF2-40B4-BE49-F238E27FC236}">
                <a16:creationId xmlns:a16="http://schemas.microsoft.com/office/drawing/2014/main" id="{36ADEA68-27FB-CB52-AA27-9E14378BBD24}"/>
              </a:ext>
            </a:extLst>
          </p:cNvPr>
          <p:cNvSpPr txBox="1"/>
          <p:nvPr/>
        </p:nvSpPr>
        <p:spPr>
          <a:xfrm>
            <a:off x="806910" y="3188523"/>
            <a:ext cx="3145993" cy="2616101"/>
          </a:xfrm>
          <a:prstGeom prst="rect">
            <a:avLst/>
          </a:prstGeom>
          <a:noFill/>
        </p:spPr>
        <p:txBody>
          <a:bodyPr wrap="square" lIns="0" tIns="0" rIns="0" bIns="0" rtlCol="0" anchor="t">
            <a:spAutoFit/>
          </a:bodyPr>
          <a:lstStyle/>
          <a:p>
            <a:pPr marL="171450" indent="-171450" defTabSz="932742">
              <a:spcAft>
                <a:spcPts val="1000"/>
              </a:spcAft>
              <a:buFont typeface="Arial" panose="020B0604020202020204" pitchFamily="34" charset="0"/>
              <a:buChar char="•"/>
            </a:pPr>
            <a:r>
              <a:rPr lang="en-US" sz="1000">
                <a:ln w="3175">
                  <a:noFill/>
                </a:ln>
                <a:solidFill>
                  <a:srgbClr val="3F3F3F"/>
                </a:solidFill>
                <a:latin typeface="Segoe UI Light"/>
                <a:cs typeface="Segoe UI Light"/>
              </a:rPr>
              <a:t>Cyber attacks are becoming more complex and frequent, with 59% of UK medium sized businesses experiencing an attack in 2023.</a:t>
            </a:r>
            <a:r>
              <a:rPr lang="en-US" sz="1050" baseline="30000">
                <a:ln w="3175">
                  <a:noFill/>
                </a:ln>
                <a:solidFill>
                  <a:srgbClr val="3F3F3F"/>
                </a:solidFill>
                <a:latin typeface="Segoe UI Light"/>
                <a:cs typeface="Segoe UI Light"/>
              </a:rPr>
              <a:t>1</a:t>
            </a:r>
          </a:p>
          <a:p>
            <a:pPr marL="171450" indent="-171450" defTabSz="932742">
              <a:spcAft>
                <a:spcPts val="1000"/>
              </a:spcAft>
              <a:buFont typeface="Arial" panose="020B0604020202020204" pitchFamily="34" charset="0"/>
              <a:buChar char="•"/>
            </a:pPr>
            <a:r>
              <a:rPr lang="en-US" sz="1000">
                <a:ln w="3175">
                  <a:noFill/>
                </a:ln>
                <a:solidFill>
                  <a:srgbClr val="3F3F3F"/>
                </a:solidFill>
                <a:latin typeface="Segoe UI Light"/>
                <a:cs typeface="Segoe UI Light"/>
              </a:rPr>
              <a:t>93% of UK businesses that suffered a data loss for more than 10 days filed for bankruptcy within one year.</a:t>
            </a:r>
            <a:endParaRPr lang="en-US" sz="1000" baseline="30000">
              <a:ln w="3175">
                <a:noFill/>
              </a:ln>
              <a:solidFill>
                <a:srgbClr val="3F3F3F"/>
              </a:solidFill>
              <a:latin typeface="Segoe UI Light"/>
              <a:cs typeface="Segoe UI Light"/>
            </a:endParaRPr>
          </a:p>
          <a:p>
            <a:pPr marL="171450" indent="-171450" defTabSz="932742">
              <a:spcAft>
                <a:spcPts val="1000"/>
              </a:spcAft>
              <a:buFont typeface="Arial" panose="020B0604020202020204" pitchFamily="34" charset="0"/>
              <a:buChar char="•"/>
            </a:pPr>
            <a:r>
              <a:rPr lang="en-US" sz="1000">
                <a:ln w="3175">
                  <a:noFill/>
                </a:ln>
                <a:solidFill>
                  <a:srgbClr val="3F3F3F"/>
                </a:solidFill>
                <a:latin typeface="Segoe UI Light"/>
                <a:cs typeface="Segoe UI Light"/>
              </a:rPr>
              <a:t>SMBs often lack the resources and expertise to implement and maintain robust security measures</a:t>
            </a:r>
          </a:p>
          <a:p>
            <a:pPr marL="171450" indent="-171450" defTabSz="932742">
              <a:spcAft>
                <a:spcPts val="1000"/>
              </a:spcAft>
              <a:buFont typeface="Arial" panose="020B0604020202020204" pitchFamily="34" charset="0"/>
              <a:buChar char="•"/>
            </a:pPr>
            <a:r>
              <a:rPr lang="en-US" sz="1000">
                <a:ln w="3175">
                  <a:noFill/>
                </a:ln>
                <a:solidFill>
                  <a:srgbClr val="3F3F3F"/>
                </a:solidFill>
                <a:latin typeface="Segoe UI Light"/>
                <a:cs typeface="Segoe UI Light"/>
              </a:rPr>
              <a:t>A single data breach can result in significant </a:t>
            </a:r>
            <a:br>
              <a:rPr lang="en-US" sz="1000">
                <a:ln w="3175">
                  <a:noFill/>
                </a:ln>
                <a:solidFill>
                  <a:srgbClr val="3F3F3F"/>
                </a:solidFill>
                <a:latin typeface="Segoe UI Light"/>
                <a:cs typeface="Segoe UI Light"/>
              </a:rPr>
            </a:br>
            <a:r>
              <a:rPr lang="en-US" sz="1000">
                <a:ln w="3175">
                  <a:noFill/>
                </a:ln>
                <a:solidFill>
                  <a:srgbClr val="3F3F3F"/>
                </a:solidFill>
                <a:latin typeface="Segoe UI Light"/>
                <a:cs typeface="Segoe UI Light"/>
              </a:rPr>
              <a:t>financial losses, legal liabilities, and long-lasting</a:t>
            </a:r>
            <a:br>
              <a:rPr lang="en-US" sz="1000">
                <a:ln w="3175">
                  <a:noFill/>
                </a:ln>
                <a:solidFill>
                  <a:srgbClr val="3F3F3F"/>
                </a:solidFill>
                <a:latin typeface="Segoe UI Light"/>
                <a:cs typeface="Segoe UI Light"/>
              </a:rPr>
            </a:br>
            <a:r>
              <a:rPr lang="en-US" sz="1000">
                <a:ln w="3175">
                  <a:noFill/>
                </a:ln>
                <a:solidFill>
                  <a:srgbClr val="3F3F3F"/>
                </a:solidFill>
                <a:latin typeface="Segoe UI Light"/>
                <a:cs typeface="Segoe UI Light"/>
              </a:rPr>
              <a:t>reputational damage</a:t>
            </a:r>
          </a:p>
          <a:p>
            <a:pPr defTabSz="932742">
              <a:spcBef>
                <a:spcPts val="800"/>
              </a:spcBef>
            </a:pPr>
            <a:r>
              <a:rPr lang="en-GB" sz="1000">
                <a:ln w="3175">
                  <a:noFill/>
                </a:ln>
                <a:solidFill>
                  <a:srgbClr val="3F3F3F"/>
                </a:solidFill>
                <a:latin typeface="Segoe UI Semibold"/>
                <a:ea typeface="+mn-lt"/>
                <a:cs typeface="Segoe UI Light"/>
              </a:rPr>
              <a:t>SMBs need a comprehensive, user friendly security </a:t>
            </a:r>
            <a:br>
              <a:rPr lang="en-US">
                <a:latin typeface="Segoe UI Semibold"/>
                <a:cs typeface="Segoe UI Light"/>
              </a:rPr>
            </a:br>
            <a:r>
              <a:rPr lang="en-GB" sz="1000">
                <a:ln w="3175">
                  <a:noFill/>
                </a:ln>
                <a:solidFill>
                  <a:srgbClr val="3F3F3F"/>
                </a:solidFill>
                <a:latin typeface="Segoe UI Semibold"/>
                <a:ea typeface="+mn-lt"/>
                <a:cs typeface="Segoe UI Light"/>
              </a:rPr>
              <a:t>solution that protects their data and systems from</a:t>
            </a:r>
            <a:br>
              <a:rPr lang="en-GB" sz="1000">
                <a:ln w="3175">
                  <a:noFill/>
                </a:ln>
                <a:latin typeface="Segoe UI Semibold"/>
                <a:ea typeface="+mn-lt"/>
                <a:cs typeface="Segoe UI Light"/>
              </a:rPr>
            </a:br>
            <a:r>
              <a:rPr lang="en-GB" sz="1000">
                <a:ln w="3175">
                  <a:noFill/>
                </a:ln>
                <a:solidFill>
                  <a:srgbClr val="3F3F3F"/>
                </a:solidFill>
                <a:latin typeface="Segoe UI Semibold"/>
                <a:ea typeface="+mn-lt"/>
                <a:cs typeface="Segoe UI Light"/>
              </a:rPr>
              <a:t>evolving threats.</a:t>
            </a:r>
            <a:endParaRPr lang="en-US" sz="1000">
              <a:ln w="3175">
                <a:noFill/>
              </a:ln>
              <a:solidFill>
                <a:srgbClr val="3F3F3F"/>
              </a:solidFill>
              <a:latin typeface="Segoe UI Semibold"/>
              <a:ea typeface="+mn-lt"/>
              <a:cs typeface="Segoe UI Light"/>
            </a:endParaRPr>
          </a:p>
        </p:txBody>
      </p:sp>
      <p:sp>
        <p:nvSpPr>
          <p:cNvPr id="27" name="TextBox 26">
            <a:extLst>
              <a:ext uri="{FF2B5EF4-FFF2-40B4-BE49-F238E27FC236}">
                <a16:creationId xmlns:a16="http://schemas.microsoft.com/office/drawing/2014/main" id="{237034EA-55D6-246D-3553-81A511F4B58C}"/>
              </a:ext>
            </a:extLst>
          </p:cNvPr>
          <p:cNvSpPr txBox="1"/>
          <p:nvPr/>
        </p:nvSpPr>
        <p:spPr>
          <a:xfrm>
            <a:off x="806910" y="2474996"/>
            <a:ext cx="3145992" cy="553998"/>
          </a:xfrm>
          <a:prstGeom prst="rect">
            <a:avLst/>
          </a:prstGeom>
          <a:noFill/>
        </p:spPr>
        <p:txBody>
          <a:bodyPr wrap="square" lIns="0" tIns="0" rIns="0" bIns="0" rtlCol="0" anchor="t">
            <a:spAutoFit/>
          </a:bodyPr>
          <a:lstStyle/>
          <a:p>
            <a:pPr defTabSz="932742">
              <a:spcAft>
                <a:spcPts val="1000"/>
              </a:spcAft>
            </a:pPr>
            <a:r>
              <a:rPr lang="en-GB" sz="1200">
                <a:solidFill>
                  <a:srgbClr val="3F3F3F"/>
                </a:solidFill>
                <a:latin typeface="Segoe UI Semibold"/>
                <a:cs typeface="Segoe UI Semibold"/>
              </a:rPr>
              <a:t>Ensuring data security against increasingly sophisticated cyber threats that can cripple operations and damage reputation</a:t>
            </a:r>
            <a:endParaRPr lang="en-US" sz="1200">
              <a:ln w="3175">
                <a:noFill/>
              </a:ln>
              <a:solidFill>
                <a:srgbClr val="3F3F3F"/>
              </a:solidFill>
              <a:latin typeface="Segoe UI Semibold"/>
              <a:cs typeface="Segoe UI Semibold"/>
            </a:endParaRPr>
          </a:p>
        </p:txBody>
      </p:sp>
      <p:sp>
        <p:nvSpPr>
          <p:cNvPr id="31" name="TextBox 30">
            <a:extLst>
              <a:ext uri="{FF2B5EF4-FFF2-40B4-BE49-F238E27FC236}">
                <a16:creationId xmlns:a16="http://schemas.microsoft.com/office/drawing/2014/main" id="{DEEF7916-8063-7BB7-1A84-1BD597D3D889}"/>
              </a:ext>
            </a:extLst>
          </p:cNvPr>
          <p:cNvSpPr txBox="1"/>
          <p:nvPr/>
        </p:nvSpPr>
        <p:spPr>
          <a:xfrm>
            <a:off x="4506592" y="3188523"/>
            <a:ext cx="3172950" cy="2026196"/>
          </a:xfrm>
          <a:prstGeom prst="rect">
            <a:avLst/>
          </a:prstGeom>
          <a:noFill/>
        </p:spPr>
        <p:txBody>
          <a:bodyPr wrap="square" lIns="0" tIns="0" rIns="0" bIns="0" rtlCol="0" anchor="t">
            <a:spAutoFit/>
          </a:bodyPr>
          <a:lstStyle/>
          <a:p>
            <a:pPr marL="171450" indent="-171450" defTabSz="932742">
              <a:spcAft>
                <a:spcPts val="1000"/>
              </a:spcAft>
              <a:buFont typeface="Arial" panose="020B0604020202020204" pitchFamily="34" charset="0"/>
              <a:buChar char="•"/>
            </a:pPr>
            <a:r>
              <a:rPr lang="en-US" sz="1000">
                <a:ln w="3175">
                  <a:noFill/>
                </a:ln>
                <a:solidFill>
                  <a:srgbClr val="3F3F3F"/>
                </a:solidFill>
                <a:latin typeface="Segoe UI Light"/>
                <a:cs typeface="Segoe UI Light"/>
              </a:rPr>
              <a:t>The shift to remote and hybrid work models has made reliable, secure connectivity a top priority</a:t>
            </a:r>
          </a:p>
          <a:p>
            <a:pPr marL="171450" indent="-171450" defTabSz="932742">
              <a:spcAft>
                <a:spcPts val="1000"/>
              </a:spcAft>
              <a:buFont typeface="Arial" panose="020B0604020202020204" pitchFamily="34" charset="0"/>
              <a:buChar char="•"/>
            </a:pPr>
            <a:r>
              <a:rPr lang="en-US" sz="1000">
                <a:ln w="3175">
                  <a:noFill/>
                </a:ln>
                <a:solidFill>
                  <a:srgbClr val="3F3F3F"/>
                </a:solidFill>
                <a:latin typeface="Segoe UI Light"/>
                <a:cs typeface="Segoe UI Light"/>
              </a:rPr>
              <a:t>Employees need access to the tools, data, </a:t>
            </a:r>
            <a:br>
              <a:rPr lang="en-US" sz="1000">
                <a:ln w="3175">
                  <a:noFill/>
                </a:ln>
                <a:solidFill>
                  <a:srgbClr val="3F3F3F"/>
                </a:solidFill>
                <a:latin typeface="Segoe UI Light"/>
                <a:cs typeface="Segoe UI Light"/>
              </a:rPr>
            </a:br>
            <a:r>
              <a:rPr lang="en-US" sz="1000">
                <a:ln w="3175">
                  <a:noFill/>
                </a:ln>
                <a:solidFill>
                  <a:srgbClr val="3F3F3F"/>
                </a:solidFill>
                <a:latin typeface="Segoe UI Light"/>
                <a:cs typeface="Segoe UI Light"/>
              </a:rPr>
              <a:t>and resources to work effectively, regardless of location</a:t>
            </a:r>
          </a:p>
          <a:p>
            <a:pPr marL="171450" indent="-171450" defTabSz="932742">
              <a:spcAft>
                <a:spcPts val="1000"/>
              </a:spcAft>
              <a:buFont typeface="Arial" panose="020B0604020202020204" pitchFamily="34" charset="0"/>
              <a:buChar char="•"/>
            </a:pPr>
            <a:r>
              <a:rPr lang="en-US" sz="1000">
                <a:ln w="3175">
                  <a:noFill/>
                </a:ln>
                <a:solidFill>
                  <a:srgbClr val="3F3F3F"/>
                </a:solidFill>
                <a:latin typeface="Segoe UI Light"/>
                <a:cs typeface="Segoe UI Light"/>
              </a:rPr>
              <a:t>Inconsistent or unreliable connectivity can lead </a:t>
            </a:r>
            <a:br>
              <a:rPr lang="en-US" sz="1000">
                <a:ln w="3175">
                  <a:noFill/>
                </a:ln>
                <a:solidFill>
                  <a:srgbClr val="3F3F3F"/>
                </a:solidFill>
                <a:latin typeface="Segoe UI Light"/>
                <a:cs typeface="Segoe UI Light"/>
              </a:rPr>
            </a:br>
            <a:r>
              <a:rPr lang="en-US" sz="1000">
                <a:ln w="3175">
                  <a:noFill/>
                </a:ln>
                <a:solidFill>
                  <a:srgbClr val="3F3F3F"/>
                </a:solidFill>
                <a:latin typeface="Segoe UI Light"/>
                <a:cs typeface="Segoe UI Light"/>
              </a:rPr>
              <a:t>to decreased productivity, missed deadlines </a:t>
            </a:r>
            <a:br>
              <a:rPr lang="en-US" sz="1000">
                <a:ln w="3175">
                  <a:noFill/>
                </a:ln>
                <a:solidFill>
                  <a:srgbClr val="3F3F3F"/>
                </a:solidFill>
                <a:latin typeface="Segoe UI Light"/>
                <a:cs typeface="Segoe UI Light"/>
              </a:rPr>
            </a:br>
            <a:r>
              <a:rPr lang="en-US" sz="1000">
                <a:ln w="3175">
                  <a:noFill/>
                </a:ln>
                <a:solidFill>
                  <a:srgbClr val="3F3F3F"/>
                </a:solidFill>
                <a:latin typeface="Segoe UI Light"/>
                <a:cs typeface="Segoe UI Light"/>
              </a:rPr>
              <a:t>and frustrated employees</a:t>
            </a:r>
          </a:p>
          <a:p>
            <a:pPr defTabSz="932742">
              <a:spcBef>
                <a:spcPts val="800"/>
              </a:spcBef>
            </a:pPr>
            <a:r>
              <a:rPr lang="en-GB" sz="1000">
                <a:ln w="3175">
                  <a:noFill/>
                </a:ln>
                <a:solidFill>
                  <a:srgbClr val="3F3F3F"/>
                </a:solidFill>
                <a:latin typeface="Segoe UI Semibold"/>
                <a:ea typeface="+mn-lt"/>
                <a:cs typeface="Segoe UI Light"/>
              </a:rPr>
              <a:t>SMBs require powerful computing and mobile devices, as well as secure collaboration tools, to support their increasingly remote workforce.</a:t>
            </a:r>
            <a:endParaRPr lang="en-US" sz="1000">
              <a:ln w="3175">
                <a:noFill/>
              </a:ln>
              <a:solidFill>
                <a:srgbClr val="3F3F3F"/>
              </a:solidFill>
              <a:latin typeface="Segoe UI Semibold"/>
              <a:ea typeface="+mn-lt"/>
              <a:cs typeface="Segoe UI Light"/>
            </a:endParaRPr>
          </a:p>
        </p:txBody>
      </p:sp>
      <p:sp>
        <p:nvSpPr>
          <p:cNvPr id="33" name="TextBox 32">
            <a:extLst>
              <a:ext uri="{FF2B5EF4-FFF2-40B4-BE49-F238E27FC236}">
                <a16:creationId xmlns:a16="http://schemas.microsoft.com/office/drawing/2014/main" id="{8F4A6A86-A2C7-B68B-F463-968D7E08BC18}"/>
              </a:ext>
            </a:extLst>
          </p:cNvPr>
          <p:cNvSpPr txBox="1"/>
          <p:nvPr/>
        </p:nvSpPr>
        <p:spPr>
          <a:xfrm>
            <a:off x="4506593" y="2474996"/>
            <a:ext cx="3172949" cy="553998"/>
          </a:xfrm>
          <a:prstGeom prst="rect">
            <a:avLst/>
          </a:prstGeom>
          <a:noFill/>
        </p:spPr>
        <p:txBody>
          <a:bodyPr wrap="square" lIns="0" tIns="0" rIns="0" bIns="0" rtlCol="0" anchor="t">
            <a:spAutoFit/>
          </a:bodyPr>
          <a:lstStyle/>
          <a:p>
            <a:pPr defTabSz="932742">
              <a:spcAft>
                <a:spcPts val="1000"/>
              </a:spcAft>
            </a:pPr>
            <a:r>
              <a:rPr lang="en-GB" sz="1200">
                <a:solidFill>
                  <a:srgbClr val="3F3F3F"/>
                </a:solidFill>
                <a:latin typeface="Segoe UI Semibold"/>
                <a:cs typeface="Segoe UI Semibold"/>
              </a:rPr>
              <a:t>Maintaining productivity and collaboration </a:t>
            </a:r>
            <a:br>
              <a:rPr lang="en-GB" sz="1200">
                <a:solidFill>
                  <a:srgbClr val="3F3F3F"/>
                </a:solidFill>
                <a:latin typeface="Segoe UI Semibold"/>
                <a:cs typeface="Segoe UI Semibold"/>
              </a:rPr>
            </a:br>
            <a:r>
              <a:rPr lang="en-GB" sz="1200">
                <a:solidFill>
                  <a:srgbClr val="3F3F3F"/>
                </a:solidFill>
                <a:latin typeface="Segoe UI Semibold"/>
                <a:cs typeface="Segoe UI Semibold"/>
              </a:rPr>
              <a:t>in remote and hybrid work environments, where seamless connectivity is essential</a:t>
            </a:r>
          </a:p>
        </p:txBody>
      </p:sp>
      <p:sp>
        <p:nvSpPr>
          <p:cNvPr id="21" name="TextBox 20">
            <a:extLst>
              <a:ext uri="{FF2B5EF4-FFF2-40B4-BE49-F238E27FC236}">
                <a16:creationId xmlns:a16="http://schemas.microsoft.com/office/drawing/2014/main" id="{91450C04-B647-5F01-CE4F-C338C32B109B}"/>
              </a:ext>
            </a:extLst>
          </p:cNvPr>
          <p:cNvSpPr txBox="1"/>
          <p:nvPr/>
        </p:nvSpPr>
        <p:spPr>
          <a:xfrm>
            <a:off x="552300" y="888734"/>
            <a:ext cx="10801499" cy="553998"/>
          </a:xfrm>
          <a:prstGeom prst="rect">
            <a:avLst/>
          </a:prstGeom>
          <a:noFill/>
        </p:spPr>
        <p:txBody>
          <a:bodyPr wrap="square" lIns="0" tIns="0" rIns="0" bIns="0" rtlCol="0">
            <a:spAutoFit/>
          </a:bodyPr>
          <a:lstStyle/>
          <a:p>
            <a:pPr algn="l" defTabSz="932742">
              <a:lnSpc>
                <a:spcPct val="100000"/>
              </a:lnSpc>
            </a:pPr>
            <a:r>
              <a:rPr lang="en-GB" sz="3600">
                <a:solidFill>
                  <a:srgbClr val="3F3F3F"/>
                </a:solidFill>
                <a:latin typeface="Segoe UI Light" panose="020B0502040204020203" pitchFamily="34" charset="0"/>
                <a:cs typeface="Segoe UI Light" panose="020B0502040204020203" pitchFamily="34" charset="0"/>
              </a:rPr>
              <a:t>Challenges Facing SMBs Today</a:t>
            </a:r>
            <a:endParaRPr lang="en-US" sz="3600">
              <a:ln w="3175">
                <a:noFill/>
              </a:ln>
              <a:solidFill>
                <a:srgbClr val="3F3F3F"/>
              </a:solidFill>
              <a:latin typeface="Segoe UI Light" panose="020B0502040204020203" pitchFamily="34" charset="0"/>
              <a:cs typeface="Segoe UI Light" panose="020B0502040204020203" pitchFamily="34" charset="0"/>
            </a:endParaRPr>
          </a:p>
        </p:txBody>
      </p:sp>
      <p:sp>
        <p:nvSpPr>
          <p:cNvPr id="39" name="TextBox 38">
            <a:extLst>
              <a:ext uri="{FF2B5EF4-FFF2-40B4-BE49-F238E27FC236}">
                <a16:creationId xmlns:a16="http://schemas.microsoft.com/office/drawing/2014/main" id="{AD3FFD46-6C4C-FB64-BCE1-780EAE387B6D}"/>
              </a:ext>
            </a:extLst>
          </p:cNvPr>
          <p:cNvSpPr txBox="1"/>
          <p:nvPr/>
        </p:nvSpPr>
        <p:spPr>
          <a:xfrm>
            <a:off x="8221769" y="3170547"/>
            <a:ext cx="3172950" cy="2487861"/>
          </a:xfrm>
          <a:prstGeom prst="rect">
            <a:avLst/>
          </a:prstGeom>
          <a:noFill/>
        </p:spPr>
        <p:txBody>
          <a:bodyPr wrap="square" lIns="0" tIns="0" rIns="0" bIns="0" rtlCol="0" anchor="t">
            <a:spAutoFit/>
          </a:bodyPr>
          <a:lstStyle/>
          <a:p>
            <a:pPr marL="171450" indent="-171450" defTabSz="932742">
              <a:spcAft>
                <a:spcPts val="1000"/>
              </a:spcAft>
              <a:buFont typeface="Arial" panose="020B0604020202020204" pitchFamily="34" charset="0"/>
              <a:buChar char="•"/>
            </a:pPr>
            <a:r>
              <a:rPr lang="en-US" sz="1000">
                <a:ln w="3175">
                  <a:noFill/>
                </a:ln>
                <a:solidFill>
                  <a:srgbClr val="3F3F3F"/>
                </a:solidFill>
                <a:latin typeface="Segoe UI Light"/>
                <a:cs typeface="Segoe UI Light"/>
              </a:rPr>
              <a:t>Often have limited IT budgets and small or </a:t>
            </a:r>
            <a:br>
              <a:rPr lang="en-US" sz="1000">
                <a:ln w="3175">
                  <a:noFill/>
                </a:ln>
                <a:solidFill>
                  <a:srgbClr val="3F3F3F"/>
                </a:solidFill>
                <a:latin typeface="Segoe UI Light"/>
                <a:cs typeface="Segoe UI Light"/>
              </a:rPr>
            </a:br>
            <a:r>
              <a:rPr lang="en-US" sz="1000">
                <a:ln w="3175">
                  <a:noFill/>
                </a:ln>
                <a:solidFill>
                  <a:srgbClr val="3F3F3F"/>
                </a:solidFill>
                <a:latin typeface="Segoe UI Light"/>
                <a:cs typeface="Segoe UI Light"/>
              </a:rPr>
              <a:t>no dedicated IT staff, making it challenging to manage and update their technology infrastructure</a:t>
            </a:r>
          </a:p>
          <a:p>
            <a:pPr marL="171450" indent="-171450" defTabSz="932742">
              <a:spcAft>
                <a:spcPts val="1000"/>
              </a:spcAft>
              <a:buFont typeface="Arial" panose="020B0604020202020204" pitchFamily="34" charset="0"/>
              <a:buChar char="•"/>
            </a:pPr>
            <a:r>
              <a:rPr lang="en-US" sz="1000">
                <a:ln w="3175">
                  <a:noFill/>
                </a:ln>
                <a:solidFill>
                  <a:srgbClr val="3F3F3F"/>
                </a:solidFill>
                <a:latin typeface="Segoe UI Light"/>
                <a:cs typeface="Segoe UI Light"/>
              </a:rPr>
              <a:t>Rapidly evolving technology landscape requires businesses to stay current with the latest advancements and best practices to remain competitive</a:t>
            </a:r>
          </a:p>
          <a:p>
            <a:pPr marL="171450" indent="-171450" defTabSz="932742">
              <a:spcAft>
                <a:spcPts val="1000"/>
              </a:spcAft>
              <a:buFont typeface="Arial" panose="020B0604020202020204" pitchFamily="34" charset="0"/>
              <a:buChar char="•"/>
            </a:pPr>
            <a:r>
              <a:rPr lang="en-US" sz="1000">
                <a:ln w="3175">
                  <a:noFill/>
                </a:ln>
                <a:solidFill>
                  <a:srgbClr val="3F3F3F"/>
                </a:solidFill>
                <a:latin typeface="Segoe UI Light"/>
                <a:cs typeface="Segoe UI Light"/>
              </a:rPr>
              <a:t>Failing to update systems and applications can </a:t>
            </a:r>
            <a:br>
              <a:rPr lang="en-US" sz="1000">
                <a:ln w="3175">
                  <a:noFill/>
                </a:ln>
                <a:solidFill>
                  <a:srgbClr val="3F3F3F"/>
                </a:solidFill>
                <a:latin typeface="Segoe UI Light"/>
                <a:cs typeface="Segoe UI Light"/>
              </a:rPr>
            </a:br>
            <a:r>
              <a:rPr lang="en-US" sz="1000">
                <a:ln w="3175">
                  <a:noFill/>
                </a:ln>
                <a:solidFill>
                  <a:srgbClr val="3F3F3F"/>
                </a:solidFill>
                <a:latin typeface="Segoe UI Light"/>
                <a:cs typeface="Segoe UI Light"/>
              </a:rPr>
              <a:t>lead to security vulnerabilities, compatibility issues, and missed opportunities for growth</a:t>
            </a:r>
          </a:p>
          <a:p>
            <a:pPr defTabSz="932742">
              <a:spcBef>
                <a:spcPts val="800"/>
              </a:spcBef>
            </a:pPr>
            <a:r>
              <a:rPr lang="en-GB" sz="1000">
                <a:ln w="3175">
                  <a:noFill/>
                </a:ln>
                <a:solidFill>
                  <a:srgbClr val="3F3F3F"/>
                </a:solidFill>
                <a:latin typeface="Segoe UI Semibold"/>
                <a:ea typeface="+mn-lt"/>
                <a:cs typeface="Segoe UI Light"/>
              </a:rPr>
              <a:t>SMBs need a simplified, cost-effective solution that allows them to manage and update their IT infrastructure with minimal resources and expertise.</a:t>
            </a:r>
            <a:endParaRPr lang="en-US" sz="1000">
              <a:ln w="3175">
                <a:noFill/>
              </a:ln>
              <a:solidFill>
                <a:srgbClr val="3F3F3F"/>
              </a:solidFill>
              <a:latin typeface="Segoe UI Semibold"/>
              <a:ea typeface="+mn-lt"/>
              <a:cs typeface="Segoe UI Light"/>
            </a:endParaRPr>
          </a:p>
          <a:p>
            <a:pPr defTabSz="932742">
              <a:spcAft>
                <a:spcPts val="1000"/>
              </a:spcAft>
            </a:pPr>
            <a:endParaRPr lang="en-US" sz="1000">
              <a:ln w="3175">
                <a:noFill/>
              </a:ln>
              <a:solidFill>
                <a:srgbClr val="3F3F3F"/>
              </a:solidFill>
              <a:latin typeface="Segoe UI Light"/>
              <a:cs typeface="Segoe UI Light"/>
            </a:endParaRPr>
          </a:p>
        </p:txBody>
      </p:sp>
      <p:sp>
        <p:nvSpPr>
          <p:cNvPr id="41" name="TextBox 40">
            <a:extLst>
              <a:ext uri="{FF2B5EF4-FFF2-40B4-BE49-F238E27FC236}">
                <a16:creationId xmlns:a16="http://schemas.microsoft.com/office/drawing/2014/main" id="{657EA83B-77F2-EC44-6BA6-71089812DB23}"/>
              </a:ext>
            </a:extLst>
          </p:cNvPr>
          <p:cNvSpPr txBox="1"/>
          <p:nvPr/>
        </p:nvSpPr>
        <p:spPr>
          <a:xfrm>
            <a:off x="8221770" y="2457021"/>
            <a:ext cx="3172949" cy="553998"/>
          </a:xfrm>
          <a:prstGeom prst="rect">
            <a:avLst/>
          </a:prstGeom>
          <a:noFill/>
        </p:spPr>
        <p:txBody>
          <a:bodyPr wrap="square" lIns="0" tIns="0" rIns="0" bIns="0" rtlCol="0" anchor="t">
            <a:spAutoFit/>
          </a:bodyPr>
          <a:lstStyle/>
          <a:p>
            <a:pPr defTabSz="932742">
              <a:spcAft>
                <a:spcPts val="1000"/>
              </a:spcAft>
            </a:pPr>
            <a:r>
              <a:rPr lang="en-GB" sz="1200">
                <a:solidFill>
                  <a:srgbClr val="3F3F3F"/>
                </a:solidFill>
                <a:latin typeface="Segoe UI Semibold"/>
                <a:cs typeface="Segoe UI Semibold"/>
              </a:rPr>
              <a:t>Managing and updating IT infrastructure with limited resources, while keeping pace with the latest advancements and best practices</a:t>
            </a:r>
          </a:p>
        </p:txBody>
      </p:sp>
      <p:pic>
        <p:nvPicPr>
          <p:cNvPr id="23" name="Picture 22">
            <a:extLst>
              <a:ext uri="{FF2B5EF4-FFF2-40B4-BE49-F238E27FC236}">
                <a16:creationId xmlns:a16="http://schemas.microsoft.com/office/drawing/2014/main" id="{D01E67C9-3C17-3BF9-AEC0-3DA71FE2C548}"/>
              </a:ext>
            </a:extLst>
          </p:cNvPr>
          <p:cNvPicPr>
            <a:picLocks noChangeAspect="1"/>
          </p:cNvPicPr>
          <p:nvPr/>
        </p:nvPicPr>
        <p:blipFill>
          <a:blip r:embed="rId3"/>
          <a:stretch>
            <a:fillRect/>
          </a:stretch>
        </p:blipFill>
        <p:spPr>
          <a:xfrm>
            <a:off x="2160518" y="1803904"/>
            <a:ext cx="433988" cy="433988"/>
          </a:xfrm>
          <a:prstGeom prst="rect">
            <a:avLst/>
          </a:prstGeom>
        </p:spPr>
      </p:pic>
      <p:pic>
        <p:nvPicPr>
          <p:cNvPr id="37" name="Picture 36">
            <a:extLst>
              <a:ext uri="{FF2B5EF4-FFF2-40B4-BE49-F238E27FC236}">
                <a16:creationId xmlns:a16="http://schemas.microsoft.com/office/drawing/2014/main" id="{56D05298-DEF8-F6DC-C4C4-3248F827369E}"/>
              </a:ext>
            </a:extLst>
          </p:cNvPr>
          <p:cNvPicPr>
            <a:picLocks noChangeAspect="1"/>
          </p:cNvPicPr>
          <p:nvPr/>
        </p:nvPicPr>
        <p:blipFill>
          <a:blip r:embed="rId4"/>
          <a:stretch>
            <a:fillRect/>
          </a:stretch>
        </p:blipFill>
        <p:spPr>
          <a:xfrm>
            <a:off x="5876073" y="1803904"/>
            <a:ext cx="433988" cy="433988"/>
          </a:xfrm>
          <a:prstGeom prst="rect">
            <a:avLst/>
          </a:prstGeom>
        </p:spPr>
      </p:pic>
      <p:pic>
        <p:nvPicPr>
          <p:cNvPr id="45" name="Picture 44">
            <a:extLst>
              <a:ext uri="{FF2B5EF4-FFF2-40B4-BE49-F238E27FC236}">
                <a16:creationId xmlns:a16="http://schemas.microsoft.com/office/drawing/2014/main" id="{9C3B8E12-70F2-22C5-223C-99FC6750A114}"/>
              </a:ext>
            </a:extLst>
          </p:cNvPr>
          <p:cNvPicPr>
            <a:picLocks noChangeAspect="1"/>
          </p:cNvPicPr>
          <p:nvPr/>
        </p:nvPicPr>
        <p:blipFill>
          <a:blip r:embed="rId5"/>
          <a:stretch>
            <a:fillRect/>
          </a:stretch>
        </p:blipFill>
        <p:spPr>
          <a:xfrm>
            <a:off x="9591250" y="1803904"/>
            <a:ext cx="433988" cy="433988"/>
          </a:xfrm>
          <a:prstGeom prst="rect">
            <a:avLst/>
          </a:prstGeom>
        </p:spPr>
      </p:pic>
      <p:sp>
        <p:nvSpPr>
          <p:cNvPr id="3" name="TextBox 2">
            <a:extLst>
              <a:ext uri="{FF2B5EF4-FFF2-40B4-BE49-F238E27FC236}">
                <a16:creationId xmlns:a16="http://schemas.microsoft.com/office/drawing/2014/main" id="{8BD9A1C9-88D1-527D-52BA-10725214C9B1}"/>
              </a:ext>
            </a:extLst>
          </p:cNvPr>
          <p:cNvSpPr txBox="1"/>
          <p:nvPr/>
        </p:nvSpPr>
        <p:spPr>
          <a:xfrm>
            <a:off x="551729" y="6508083"/>
            <a:ext cx="739832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baseline="30000">
                <a:solidFill>
                  <a:schemeClr val="tx1">
                    <a:lumMod val="75000"/>
                    <a:lumOff val="25000"/>
                  </a:schemeClr>
                </a:solidFill>
                <a:ea typeface="+mn-lt"/>
                <a:cs typeface="+mn-lt"/>
              </a:rPr>
              <a:t>1 </a:t>
            </a:r>
            <a:r>
              <a:rPr lang="en-US" sz="600">
                <a:solidFill>
                  <a:schemeClr val="tx1">
                    <a:lumMod val="75000"/>
                    <a:lumOff val="25000"/>
                  </a:schemeClr>
                </a:solidFill>
                <a:ea typeface="+mn-lt"/>
                <a:cs typeface="+mn-lt"/>
              </a:rPr>
              <a:t>Cyber security breaches survey 2023, gov.uk</a:t>
            </a:r>
          </a:p>
          <a:p>
            <a:endParaRPr lang="en-US" sz="600">
              <a:cs typeface="Segoe UI"/>
            </a:endParaRPr>
          </a:p>
        </p:txBody>
      </p:sp>
      <p:pic>
        <p:nvPicPr>
          <p:cNvPr id="4" name="Picture 3" descr="Windows | Intel Logo">
            <a:extLst>
              <a:ext uri="{FF2B5EF4-FFF2-40B4-BE49-F238E27FC236}">
                <a16:creationId xmlns:a16="http://schemas.microsoft.com/office/drawing/2014/main" id="{A6585864-4874-A03A-FAC9-2AC1FA29AB64}"/>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252311" y="164565"/>
            <a:ext cx="2152251" cy="504317"/>
          </a:xfrm>
          <a:prstGeom prst="rect">
            <a:avLst/>
          </a:prstGeom>
          <a:ln>
            <a:noFill/>
          </a:ln>
        </p:spPr>
      </p:pic>
    </p:spTree>
    <p:extLst>
      <p:ext uri="{BB962C8B-B14F-4D97-AF65-F5344CB8AC3E}">
        <p14:creationId xmlns:p14="http://schemas.microsoft.com/office/powerpoint/2010/main" val="326244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erson in an apron using a computer&#10;&#10;Description automatically generated">
            <a:extLst>
              <a:ext uri="{FF2B5EF4-FFF2-40B4-BE49-F238E27FC236}">
                <a16:creationId xmlns:a16="http://schemas.microsoft.com/office/drawing/2014/main" id="{9AF53D7F-472C-374B-56D7-4739C483B9C5}"/>
              </a:ext>
            </a:extLst>
          </p:cNvPr>
          <p:cNvPicPr>
            <a:picLocks noChangeAspect="1"/>
          </p:cNvPicPr>
          <p:nvPr/>
        </p:nvPicPr>
        <p:blipFill rotWithShape="1">
          <a:blip r:embed="rId3"/>
          <a:srcRect l="6908" r="46741"/>
          <a:stretch/>
        </p:blipFill>
        <p:spPr>
          <a:xfrm>
            <a:off x="7426712" y="0"/>
            <a:ext cx="4768076" cy="6858000"/>
          </a:xfrm>
          <a:prstGeom prst="rect">
            <a:avLst/>
          </a:prstGeom>
        </p:spPr>
      </p:pic>
      <p:sp>
        <p:nvSpPr>
          <p:cNvPr id="4" name="TextBox 3">
            <a:extLst>
              <a:ext uri="{FF2B5EF4-FFF2-40B4-BE49-F238E27FC236}">
                <a16:creationId xmlns:a16="http://schemas.microsoft.com/office/drawing/2014/main" id="{B589B346-CBBE-2A56-75E4-1FE8622D04E3}"/>
              </a:ext>
            </a:extLst>
          </p:cNvPr>
          <p:cNvSpPr txBox="1"/>
          <p:nvPr/>
        </p:nvSpPr>
        <p:spPr>
          <a:xfrm>
            <a:off x="552301" y="888734"/>
            <a:ext cx="6500630" cy="1107996"/>
          </a:xfrm>
          <a:prstGeom prst="rect">
            <a:avLst/>
          </a:prstGeom>
          <a:noFill/>
        </p:spPr>
        <p:txBody>
          <a:bodyPr wrap="square" lIns="0" tIns="0" rIns="0" bIns="0" rtlCol="0">
            <a:spAutoFit/>
          </a:bodyPr>
          <a:lstStyle/>
          <a:p>
            <a:pPr algn="l" defTabSz="932742">
              <a:lnSpc>
                <a:spcPct val="100000"/>
              </a:lnSpc>
            </a:pPr>
            <a:r>
              <a:rPr lang="en-GB" sz="3600">
                <a:solidFill>
                  <a:srgbClr val="3F3F3F"/>
                </a:solidFill>
                <a:latin typeface="+mj-lt"/>
                <a:cs typeface="Segoe UI Light" panose="020B0502040204020203" pitchFamily="34" charset="0"/>
              </a:rPr>
              <a:t>What does Windows 10 EOS </a:t>
            </a:r>
            <a:br>
              <a:rPr lang="en-GB" sz="3600">
                <a:solidFill>
                  <a:srgbClr val="3F3F3F"/>
                </a:solidFill>
                <a:latin typeface="+mj-lt"/>
                <a:cs typeface="Segoe UI Light" panose="020B0502040204020203" pitchFamily="34" charset="0"/>
              </a:rPr>
            </a:br>
            <a:r>
              <a:rPr lang="en-GB" sz="3600">
                <a:solidFill>
                  <a:srgbClr val="3F3F3F"/>
                </a:solidFill>
                <a:latin typeface="+mj-lt"/>
                <a:cs typeface="Segoe UI Light" panose="020B0502040204020203" pitchFamily="34" charset="0"/>
              </a:rPr>
              <a:t>mean for SMBs?</a:t>
            </a:r>
            <a:endParaRPr lang="en-US" sz="3600">
              <a:ln w="3175">
                <a:noFill/>
              </a:ln>
              <a:solidFill>
                <a:srgbClr val="3F3F3F"/>
              </a:solidFill>
              <a:latin typeface="+mj-lt"/>
              <a:cs typeface="Segoe UI Light" panose="020B0502040204020203" pitchFamily="34" charset="0"/>
            </a:endParaRPr>
          </a:p>
        </p:txBody>
      </p:sp>
      <p:sp>
        <p:nvSpPr>
          <p:cNvPr id="12" name="TextBox 11">
            <a:extLst>
              <a:ext uri="{FF2B5EF4-FFF2-40B4-BE49-F238E27FC236}">
                <a16:creationId xmlns:a16="http://schemas.microsoft.com/office/drawing/2014/main" id="{EDC99A70-542A-8509-1577-F000B8477865}"/>
              </a:ext>
            </a:extLst>
          </p:cNvPr>
          <p:cNvSpPr txBox="1"/>
          <p:nvPr/>
        </p:nvSpPr>
        <p:spPr>
          <a:xfrm>
            <a:off x="552300" y="2308891"/>
            <a:ext cx="6063279" cy="1179810"/>
          </a:xfrm>
          <a:prstGeom prst="rect">
            <a:avLst/>
          </a:prstGeom>
          <a:noFill/>
        </p:spPr>
        <p:txBody>
          <a:bodyPr wrap="square" lIns="0" tIns="0" rIns="0" bIns="0" rtlCol="0" anchor="t">
            <a:spAutoFit/>
          </a:bodyPr>
          <a:lstStyle/>
          <a:p>
            <a:pPr marL="171450" indent="-171450" defTabSz="932742">
              <a:spcAft>
                <a:spcPts val="1000"/>
              </a:spcAft>
              <a:buFont typeface="Arial" panose="020B0604020202020204" pitchFamily="34" charset="0"/>
              <a:buChar char="•"/>
            </a:pPr>
            <a:r>
              <a:rPr lang="en-US" sz="1200">
                <a:ln w="3175">
                  <a:noFill/>
                </a:ln>
                <a:solidFill>
                  <a:srgbClr val="3F3F3F"/>
                </a:solidFill>
                <a:latin typeface="Segoe UI Light"/>
                <a:cs typeface="Segoe UI Light"/>
              </a:rPr>
              <a:t>Windows 10 version 22H2 is the final version before the end of support (EOS) </a:t>
            </a:r>
            <a:br>
              <a:rPr lang="en-US" sz="1200">
                <a:ln w="3175">
                  <a:noFill/>
                </a:ln>
                <a:solidFill>
                  <a:srgbClr val="3F3F3F"/>
                </a:solidFill>
                <a:latin typeface="Segoe UI Light"/>
                <a:cs typeface="Segoe UI Light"/>
              </a:rPr>
            </a:br>
            <a:r>
              <a:rPr lang="en-US" sz="1200">
                <a:ln w="3175">
                  <a:noFill/>
                </a:ln>
                <a:solidFill>
                  <a:srgbClr val="3F3F3F"/>
                </a:solidFill>
                <a:latin typeface="Segoe UI Light"/>
                <a:cs typeface="Segoe UI Light"/>
              </a:rPr>
              <a:t>on October 14th, 2025</a:t>
            </a:r>
          </a:p>
          <a:p>
            <a:pPr marL="171450" indent="-171450" defTabSz="932742">
              <a:spcAft>
                <a:spcPts val="1000"/>
              </a:spcAft>
              <a:buFont typeface="Arial" panose="020B0604020202020204" pitchFamily="34" charset="0"/>
              <a:buChar char="•"/>
            </a:pPr>
            <a:r>
              <a:rPr lang="en-US" sz="1200">
                <a:ln w="3175">
                  <a:noFill/>
                </a:ln>
                <a:solidFill>
                  <a:srgbClr val="3F3F3F"/>
                </a:solidFill>
                <a:latin typeface="Segoe UI Light"/>
                <a:cs typeface="Segoe UI Light"/>
              </a:rPr>
              <a:t>After EOS, Windows 10 will no longer receive critical security updates, with over 85% of cyber threats being initiated with a human factor this leaves your systems vulnerable.</a:t>
            </a:r>
            <a:r>
              <a:rPr lang="en-US" sz="1200" baseline="30000">
                <a:ln w="3175">
                  <a:noFill/>
                </a:ln>
                <a:solidFill>
                  <a:srgbClr val="3F3F3F"/>
                </a:solidFill>
                <a:latin typeface="Segoe UI Light"/>
                <a:cs typeface="Segoe UI Light"/>
              </a:rPr>
              <a:t>2</a:t>
            </a:r>
          </a:p>
          <a:p>
            <a:pPr marL="171450" indent="-171450" defTabSz="932742">
              <a:spcAft>
                <a:spcPts val="1000"/>
              </a:spcAft>
              <a:buFont typeface="Arial" panose="020B0604020202020204" pitchFamily="34" charset="0"/>
              <a:buChar char="•"/>
            </a:pPr>
            <a:r>
              <a:rPr lang="en-US" sz="1200">
                <a:ln w="3175">
                  <a:noFill/>
                </a:ln>
                <a:solidFill>
                  <a:srgbClr val="3F3F3F"/>
                </a:solidFill>
                <a:latin typeface="Segoe UI Light"/>
                <a:cs typeface="Segoe UI Light"/>
              </a:rPr>
              <a:t>Continued use of Windows 10 beyond EOS may lead to: </a:t>
            </a:r>
          </a:p>
        </p:txBody>
      </p:sp>
      <p:sp>
        <p:nvSpPr>
          <p:cNvPr id="13" name="TextBox 12">
            <a:extLst>
              <a:ext uri="{FF2B5EF4-FFF2-40B4-BE49-F238E27FC236}">
                <a16:creationId xmlns:a16="http://schemas.microsoft.com/office/drawing/2014/main" id="{C738575F-9D49-4BE6-DFC3-DEF10CBC39BA}"/>
              </a:ext>
            </a:extLst>
          </p:cNvPr>
          <p:cNvSpPr txBox="1"/>
          <p:nvPr/>
        </p:nvSpPr>
        <p:spPr>
          <a:xfrm>
            <a:off x="742846" y="3664468"/>
            <a:ext cx="4322425" cy="718145"/>
          </a:xfrm>
          <a:prstGeom prst="rect">
            <a:avLst/>
          </a:prstGeom>
          <a:noFill/>
        </p:spPr>
        <p:txBody>
          <a:bodyPr wrap="square" lIns="0" tIns="0" rIns="0" bIns="0" rtlCol="0" anchor="t">
            <a:spAutoFit/>
          </a:bodyPr>
          <a:lstStyle/>
          <a:p>
            <a:pPr marL="171450" indent="-171450" defTabSz="932742">
              <a:spcAft>
                <a:spcPts val="1000"/>
              </a:spcAft>
              <a:buFont typeface="Arial" panose="020B0604020202020204" pitchFamily="34" charset="0"/>
              <a:buChar char="•"/>
            </a:pPr>
            <a:r>
              <a:rPr lang="en-US" sz="1000">
                <a:ln w="3175">
                  <a:noFill/>
                </a:ln>
                <a:solidFill>
                  <a:srgbClr val="3F3F3F"/>
                </a:solidFill>
                <a:latin typeface="Segoe UI Light"/>
                <a:cs typeface="Segoe UI Light"/>
              </a:rPr>
              <a:t>Increased risk of cyber attacks and data breaches</a:t>
            </a:r>
          </a:p>
          <a:p>
            <a:pPr marL="171450" indent="-171450" defTabSz="932742">
              <a:spcAft>
                <a:spcPts val="1000"/>
              </a:spcAft>
              <a:buFont typeface="Arial" panose="020B0604020202020204" pitchFamily="34" charset="0"/>
              <a:buChar char="•"/>
            </a:pPr>
            <a:r>
              <a:rPr lang="en-US" sz="1000">
                <a:ln w="3175">
                  <a:noFill/>
                </a:ln>
                <a:solidFill>
                  <a:srgbClr val="3F3F3F"/>
                </a:solidFill>
                <a:latin typeface="Segoe UI Light"/>
                <a:cs typeface="Segoe UI Light"/>
              </a:rPr>
              <a:t>Compliance issues and potential legal liabilities</a:t>
            </a:r>
          </a:p>
          <a:p>
            <a:pPr marL="171450" indent="-171450" defTabSz="932742">
              <a:spcAft>
                <a:spcPts val="1000"/>
              </a:spcAft>
              <a:buFont typeface="Arial" panose="020B0604020202020204" pitchFamily="34" charset="0"/>
              <a:buChar char="•"/>
            </a:pPr>
            <a:r>
              <a:rPr lang="en-US" sz="1000">
                <a:ln w="3175">
                  <a:noFill/>
                </a:ln>
                <a:solidFill>
                  <a:srgbClr val="3F3F3F"/>
                </a:solidFill>
                <a:latin typeface="Segoe UI Light"/>
                <a:cs typeface="Segoe UI Light"/>
              </a:rPr>
              <a:t>Reduced productivity due to outdated technology and limited support</a:t>
            </a:r>
          </a:p>
        </p:txBody>
      </p:sp>
      <p:sp>
        <p:nvSpPr>
          <p:cNvPr id="3" name="TextBox 2">
            <a:extLst>
              <a:ext uri="{FF2B5EF4-FFF2-40B4-BE49-F238E27FC236}">
                <a16:creationId xmlns:a16="http://schemas.microsoft.com/office/drawing/2014/main" id="{E9A36F57-6955-0F77-433B-88C87DBCEAFE}"/>
              </a:ext>
            </a:extLst>
          </p:cNvPr>
          <p:cNvSpPr txBox="1"/>
          <p:nvPr/>
        </p:nvSpPr>
        <p:spPr>
          <a:xfrm>
            <a:off x="552300" y="4822174"/>
            <a:ext cx="6063279" cy="553998"/>
          </a:xfrm>
          <a:prstGeom prst="rect">
            <a:avLst/>
          </a:prstGeom>
          <a:noFill/>
        </p:spPr>
        <p:txBody>
          <a:bodyPr wrap="square" lIns="0" tIns="0" rIns="0" bIns="0" rtlCol="0" anchor="t">
            <a:spAutoFit/>
          </a:bodyPr>
          <a:lstStyle>
            <a:defPPr>
              <a:defRPr lang="en-US"/>
            </a:defPPr>
            <a:lvl1pPr marL="171450" indent="-171450" defTabSz="932742">
              <a:spcAft>
                <a:spcPts val="1000"/>
              </a:spcAft>
              <a:buFont typeface="Arial" panose="020B0604020202020204" pitchFamily="34" charset="0"/>
              <a:buChar char="•"/>
              <a:defRPr sz="1400">
                <a:ln w="3175">
                  <a:noFill/>
                </a:ln>
                <a:solidFill>
                  <a:schemeClr val="tx1">
                    <a:lumMod val="75000"/>
                    <a:lumOff val="25000"/>
                  </a:schemeClr>
                </a:solidFill>
                <a:cs typeface="Segoe UI" panose="020B0502040204020203" pitchFamily="34" charset="0"/>
              </a:defRPr>
            </a:lvl1pPr>
          </a:lstStyle>
          <a:p>
            <a:pPr marL="0" indent="0">
              <a:buNone/>
            </a:pPr>
            <a:r>
              <a:rPr lang="en-GB" sz="1200">
                <a:solidFill>
                  <a:srgbClr val="3F3F3F"/>
                </a:solidFill>
                <a:latin typeface="Segoe UI Semibold"/>
                <a:cs typeface="Segoe UI Light"/>
              </a:rPr>
              <a:t>Upgrading after EOS can be more costly and disruptive than proactively planning and executing a smooth transition. Delaying the decision leaves your business vulnerable </a:t>
            </a:r>
            <a:br>
              <a:rPr lang="en-GB" sz="1200">
                <a:solidFill>
                  <a:srgbClr val="3F3F3F"/>
                </a:solidFill>
                <a:latin typeface="Segoe UI Semibold"/>
                <a:cs typeface="Segoe UI Light"/>
              </a:rPr>
            </a:br>
            <a:r>
              <a:rPr lang="en-GB" sz="1200">
                <a:solidFill>
                  <a:srgbClr val="3F3F3F"/>
                </a:solidFill>
                <a:latin typeface="Segoe UI Semibold"/>
                <a:cs typeface="Segoe UI Light"/>
              </a:rPr>
              <a:t>to the ever-evolving threat landscape and rapidly changing technology environment.</a:t>
            </a:r>
            <a:endParaRPr lang="en-US" sz="1200">
              <a:solidFill>
                <a:srgbClr val="3F3F3F"/>
              </a:solidFill>
              <a:latin typeface="Segoe UI Semibold"/>
              <a:cs typeface="Segoe UI Light"/>
            </a:endParaRPr>
          </a:p>
        </p:txBody>
      </p:sp>
      <p:sp>
        <p:nvSpPr>
          <p:cNvPr id="7" name="TextBox 6">
            <a:extLst>
              <a:ext uri="{FF2B5EF4-FFF2-40B4-BE49-F238E27FC236}">
                <a16:creationId xmlns:a16="http://schemas.microsoft.com/office/drawing/2014/main" id="{E4056D5E-CA53-05EA-8887-B9A2F3EA1637}"/>
              </a:ext>
            </a:extLst>
          </p:cNvPr>
          <p:cNvSpPr txBox="1"/>
          <p:nvPr/>
        </p:nvSpPr>
        <p:spPr>
          <a:xfrm>
            <a:off x="551729" y="6508083"/>
            <a:ext cx="739832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baseline="30000">
                <a:solidFill>
                  <a:schemeClr val="tx1">
                    <a:lumMod val="75000"/>
                    <a:lumOff val="25000"/>
                  </a:schemeClr>
                </a:solidFill>
                <a:ea typeface="+mn-lt"/>
                <a:cs typeface="+mn-lt"/>
              </a:rPr>
              <a:t>2 </a:t>
            </a:r>
            <a:r>
              <a:rPr lang="en-US" sz="600">
                <a:solidFill>
                  <a:schemeClr val="tx1">
                    <a:lumMod val="75000"/>
                    <a:lumOff val="25000"/>
                  </a:schemeClr>
                </a:solidFill>
                <a:ea typeface="+mn-lt"/>
                <a:cs typeface="+mn-lt"/>
              </a:rPr>
              <a:t>5 Statistics Employers Need To Know About The Remote Workforce, Oct 2022 Gartner</a:t>
            </a:r>
            <a:r>
              <a:rPr lang="en-US" sz="600" baseline="30000">
                <a:solidFill>
                  <a:schemeClr val="tx1">
                    <a:lumMod val="75000"/>
                    <a:lumOff val="25000"/>
                  </a:schemeClr>
                </a:solidFill>
                <a:ea typeface="+mn-lt"/>
                <a:cs typeface="+mn-lt"/>
              </a:rPr>
              <a:t>©</a:t>
            </a:r>
          </a:p>
          <a:p>
            <a:endParaRPr lang="en-US" sz="600">
              <a:ea typeface="+mn-lt"/>
              <a:cs typeface="+mn-lt"/>
            </a:endParaRPr>
          </a:p>
        </p:txBody>
      </p:sp>
      <p:pic>
        <p:nvPicPr>
          <p:cNvPr id="6" name="Picture 5" descr="Windows | Intel Logo">
            <a:extLst>
              <a:ext uri="{FF2B5EF4-FFF2-40B4-BE49-F238E27FC236}">
                <a16:creationId xmlns:a16="http://schemas.microsoft.com/office/drawing/2014/main" id="{1200303E-CED3-B336-AF6D-1C135068E43E}"/>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252311" y="164565"/>
            <a:ext cx="2152251" cy="504317"/>
          </a:xfrm>
          <a:prstGeom prst="rect">
            <a:avLst/>
          </a:prstGeom>
          <a:ln>
            <a:noFill/>
          </a:ln>
        </p:spPr>
      </p:pic>
    </p:spTree>
    <p:extLst>
      <p:ext uri="{BB962C8B-B14F-4D97-AF65-F5344CB8AC3E}">
        <p14:creationId xmlns:p14="http://schemas.microsoft.com/office/powerpoint/2010/main" val="3835828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D9A48B-3F00-4369-667C-3E76E31108DE}"/>
              </a:ext>
            </a:extLst>
          </p:cNvPr>
          <p:cNvPicPr>
            <a:picLocks noChangeAspect="1"/>
          </p:cNvPicPr>
          <p:nvPr/>
        </p:nvPicPr>
        <p:blipFill rotWithShape="1">
          <a:blip r:embed="rId3"/>
          <a:srcRect l="14771" r="18561"/>
          <a:stretch/>
        </p:blipFill>
        <p:spPr>
          <a:xfrm>
            <a:off x="1" y="0"/>
            <a:ext cx="12191999" cy="6858000"/>
          </a:xfrm>
          <a:prstGeom prst="rect">
            <a:avLst/>
          </a:prstGeom>
        </p:spPr>
      </p:pic>
      <p:pic>
        <p:nvPicPr>
          <p:cNvPr id="6" name="Picture 5" descr="A black background with white text&#10;&#10;Description automatically generated">
            <a:extLst>
              <a:ext uri="{FF2B5EF4-FFF2-40B4-BE49-F238E27FC236}">
                <a16:creationId xmlns:a16="http://schemas.microsoft.com/office/drawing/2014/main" id="{823C659A-38F6-685C-B5C4-7E0E8E26346E}"/>
              </a:ext>
            </a:extLst>
          </p:cNvPr>
          <p:cNvPicPr>
            <a:picLocks noChangeAspect="1"/>
          </p:cNvPicPr>
          <p:nvPr/>
        </p:nvPicPr>
        <p:blipFill>
          <a:blip r:embed="rId4"/>
          <a:stretch>
            <a:fillRect/>
          </a:stretch>
        </p:blipFill>
        <p:spPr>
          <a:xfrm>
            <a:off x="254000" y="177911"/>
            <a:ext cx="2150140" cy="480407"/>
          </a:xfrm>
          <a:prstGeom prst="rect">
            <a:avLst/>
          </a:prstGeom>
        </p:spPr>
      </p:pic>
      <p:sp>
        <p:nvSpPr>
          <p:cNvPr id="4" name="TextBox 3">
            <a:extLst>
              <a:ext uri="{FF2B5EF4-FFF2-40B4-BE49-F238E27FC236}">
                <a16:creationId xmlns:a16="http://schemas.microsoft.com/office/drawing/2014/main" id="{4141ECC3-75BA-C05D-2ECE-9A381D79442A}"/>
              </a:ext>
            </a:extLst>
          </p:cNvPr>
          <p:cNvSpPr txBox="1"/>
          <p:nvPr/>
        </p:nvSpPr>
        <p:spPr>
          <a:xfrm>
            <a:off x="552300" y="1490007"/>
            <a:ext cx="4696105" cy="3877985"/>
          </a:xfrm>
          <a:prstGeom prst="rect">
            <a:avLst/>
          </a:prstGeom>
          <a:noFill/>
        </p:spPr>
        <p:txBody>
          <a:bodyPr wrap="square" lIns="0" tIns="0" rIns="0" bIns="0" rtlCol="0">
            <a:spAutoFit/>
          </a:bodyPr>
          <a:lstStyle/>
          <a:p>
            <a:pPr algn="l" defTabSz="932742">
              <a:lnSpc>
                <a:spcPct val="100000"/>
              </a:lnSpc>
            </a:pPr>
            <a:r>
              <a:rPr lang="en-GB" sz="2800">
                <a:solidFill>
                  <a:schemeClr val="bg1"/>
                </a:solidFill>
                <a:latin typeface="+mj-lt"/>
                <a:cs typeface="Segoe UI Light" panose="020B0502040204020203" pitchFamily="34" charset="0"/>
              </a:rPr>
              <a:t>Windows 11 Pro is designed </a:t>
            </a:r>
            <a:br>
              <a:rPr lang="en-GB" sz="2800">
                <a:solidFill>
                  <a:schemeClr val="bg1"/>
                </a:solidFill>
                <a:latin typeface="+mj-lt"/>
                <a:cs typeface="Segoe UI Light" panose="020B0502040204020203" pitchFamily="34" charset="0"/>
              </a:rPr>
            </a:br>
            <a:r>
              <a:rPr lang="en-GB" sz="2800">
                <a:solidFill>
                  <a:schemeClr val="bg1"/>
                </a:solidFill>
                <a:latin typeface="+mj-lt"/>
                <a:cs typeface="Segoe UI Light" panose="020B0502040204020203" pitchFamily="34" charset="0"/>
              </a:rPr>
              <a:t>to meet these critical requirements, empowering SMBs to safeguard their data, collaborate seamlessly across various work environments, reduce overhead costs </a:t>
            </a:r>
            <a:br>
              <a:rPr lang="en-GB" sz="2800">
                <a:solidFill>
                  <a:schemeClr val="bg1"/>
                </a:solidFill>
                <a:latin typeface="+mj-lt"/>
                <a:cs typeface="Segoe UI Light" panose="020B0502040204020203" pitchFamily="34" charset="0"/>
              </a:rPr>
            </a:br>
            <a:r>
              <a:rPr lang="en-GB" sz="2800">
                <a:solidFill>
                  <a:schemeClr val="bg1"/>
                </a:solidFill>
                <a:latin typeface="+mj-lt"/>
                <a:cs typeface="Segoe UI Light" panose="020B0502040204020203" pitchFamily="34" charset="0"/>
              </a:rPr>
              <a:t>and stay agile in the face of evolving market demands.</a:t>
            </a:r>
          </a:p>
        </p:txBody>
      </p:sp>
    </p:spTree>
    <p:extLst>
      <p:ext uri="{BB962C8B-B14F-4D97-AF65-F5344CB8AC3E}">
        <p14:creationId xmlns:p14="http://schemas.microsoft.com/office/powerpoint/2010/main" val="909143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19">
            <a:extLst>
              <a:ext uri="{FF2B5EF4-FFF2-40B4-BE49-F238E27FC236}">
                <a16:creationId xmlns:a16="http://schemas.microsoft.com/office/drawing/2014/main" id="{9DBDC900-F316-4D26-87F0-0EBA91226433}"/>
              </a:ext>
            </a:extLst>
          </p:cNvPr>
          <p:cNvSpPr/>
          <p:nvPr/>
        </p:nvSpPr>
        <p:spPr>
          <a:xfrm>
            <a:off x="7652104" y="1761156"/>
            <a:ext cx="1963787" cy="2641239"/>
          </a:xfrm>
          <a:prstGeom prst="rect">
            <a:avLst/>
          </a:prstGeom>
          <a:solidFill>
            <a:srgbClr val="F2F2F2"/>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endParaRPr lang="en-US" baseline="-25000">
              <a:solidFill>
                <a:srgbClr val="0078D4"/>
              </a:solidFill>
              <a:cs typeface="Segoe UI"/>
            </a:endParaRPr>
          </a:p>
        </p:txBody>
      </p:sp>
      <p:sp>
        <p:nvSpPr>
          <p:cNvPr id="11" name="Rectangle: Rounded Corners 19">
            <a:extLst>
              <a:ext uri="{FF2B5EF4-FFF2-40B4-BE49-F238E27FC236}">
                <a16:creationId xmlns:a16="http://schemas.microsoft.com/office/drawing/2014/main" id="{AB645D67-7BC7-D524-800D-B9E31FBDD2D1}"/>
              </a:ext>
            </a:extLst>
          </p:cNvPr>
          <p:cNvSpPr/>
          <p:nvPr/>
        </p:nvSpPr>
        <p:spPr>
          <a:xfrm>
            <a:off x="9672670" y="1761156"/>
            <a:ext cx="1963787" cy="2641239"/>
          </a:xfrm>
          <a:prstGeom prst="rect">
            <a:avLst/>
          </a:prstGeom>
          <a:solidFill>
            <a:srgbClr val="F2F2F2"/>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endParaRPr lang="en-US" baseline="-25000">
              <a:solidFill>
                <a:srgbClr val="0078D4"/>
              </a:solidFill>
              <a:cs typeface="Segoe UI"/>
            </a:endParaRPr>
          </a:p>
        </p:txBody>
      </p:sp>
      <p:sp>
        <p:nvSpPr>
          <p:cNvPr id="12" name="Rectangle: Rounded Corners 19">
            <a:extLst>
              <a:ext uri="{FF2B5EF4-FFF2-40B4-BE49-F238E27FC236}">
                <a16:creationId xmlns:a16="http://schemas.microsoft.com/office/drawing/2014/main" id="{97A4243F-EC44-B47A-137F-B0BBCA4E47E2}"/>
              </a:ext>
            </a:extLst>
          </p:cNvPr>
          <p:cNvSpPr/>
          <p:nvPr/>
        </p:nvSpPr>
        <p:spPr>
          <a:xfrm>
            <a:off x="5631538" y="1761156"/>
            <a:ext cx="1963787" cy="2641239"/>
          </a:xfrm>
          <a:prstGeom prst="rect">
            <a:avLst/>
          </a:prstGeom>
          <a:solidFill>
            <a:srgbClr val="F2F2F2"/>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endParaRPr lang="en-US" baseline="-25000">
              <a:solidFill>
                <a:srgbClr val="0078D4"/>
              </a:solidFill>
              <a:cs typeface="Segoe UI"/>
            </a:endParaRPr>
          </a:p>
        </p:txBody>
      </p:sp>
      <p:sp>
        <p:nvSpPr>
          <p:cNvPr id="3" name="TextBox 2">
            <a:extLst>
              <a:ext uri="{FF2B5EF4-FFF2-40B4-BE49-F238E27FC236}">
                <a16:creationId xmlns:a16="http://schemas.microsoft.com/office/drawing/2014/main" id="{247D3999-D438-A5B9-D9D0-622CA6DEA9C3}"/>
              </a:ext>
            </a:extLst>
          </p:cNvPr>
          <p:cNvSpPr txBox="1"/>
          <p:nvPr/>
        </p:nvSpPr>
        <p:spPr>
          <a:xfrm>
            <a:off x="555542" y="1717614"/>
            <a:ext cx="4664698" cy="2970044"/>
          </a:xfrm>
          <a:prstGeom prst="rect">
            <a:avLst/>
          </a:prstGeom>
          <a:noFill/>
        </p:spPr>
        <p:txBody>
          <a:bodyPr wrap="square" lIns="0" tIns="0" rIns="0" bIns="0" rtlCol="0" anchor="t">
            <a:spAutoFit/>
          </a:bodyPr>
          <a:lstStyle/>
          <a:p>
            <a:pPr defTabSz="932742">
              <a:spcAft>
                <a:spcPts val="1000"/>
              </a:spcAft>
            </a:pPr>
            <a:r>
              <a:rPr lang="en-US" sz="1400" b="1">
                <a:solidFill>
                  <a:schemeClr val="tx1">
                    <a:lumMod val="75000"/>
                    <a:lumOff val="25000"/>
                  </a:schemeClr>
                </a:solidFill>
                <a:latin typeface="Segoe UI Semibold"/>
                <a:cs typeface="Segoe UI Semibold"/>
              </a:rPr>
              <a:t>Windows 11 Pro is designed to address the unique challenges </a:t>
            </a:r>
            <a:r>
              <a:rPr lang="en-US" sz="1400">
                <a:solidFill>
                  <a:schemeClr val="tx1">
                    <a:lumMod val="75000"/>
                    <a:lumOff val="25000"/>
                  </a:schemeClr>
                </a:solidFill>
                <a:latin typeface="Segoe UI Semibold"/>
                <a:cs typeface="Segoe UI Semibold"/>
              </a:rPr>
              <a:t>faced by SMBs, providing a comprehensive platform that empowers success.</a:t>
            </a:r>
          </a:p>
          <a:p>
            <a:pPr defTabSz="932742">
              <a:spcAft>
                <a:spcPts val="1000"/>
              </a:spcAft>
            </a:pPr>
            <a:r>
              <a:rPr lang="en-US" sz="1400">
                <a:ln w="3175">
                  <a:noFill/>
                </a:ln>
                <a:solidFill>
                  <a:schemeClr val="tx1">
                    <a:lumMod val="75000"/>
                    <a:lumOff val="25000"/>
                  </a:schemeClr>
                </a:solidFill>
                <a:latin typeface="Segoe UI Light"/>
                <a:cs typeface="Segoe UI Light"/>
              </a:rPr>
              <a:t>Unlock the full potential of your technology investments, leveraging advanced features and capabilities to drive innovation and growth.</a:t>
            </a:r>
          </a:p>
          <a:p>
            <a:pPr defTabSz="932742">
              <a:spcAft>
                <a:spcPts val="1000"/>
              </a:spcAft>
            </a:pPr>
            <a:r>
              <a:rPr lang="en-US" sz="1400">
                <a:ln w="3175">
                  <a:noFill/>
                </a:ln>
                <a:solidFill>
                  <a:schemeClr val="tx1">
                    <a:lumMod val="75000"/>
                    <a:lumOff val="25000"/>
                  </a:schemeClr>
                </a:solidFill>
                <a:latin typeface="Segoe UI Light"/>
                <a:cs typeface="Segoe UI Light"/>
              </a:rPr>
              <a:t>Benefit from a powerful and resilient platform, built in harmony with Intel vPro</a:t>
            </a:r>
            <a:r>
              <a:rPr lang="en-US" sz="1400" baseline="30000">
                <a:ln w="3175">
                  <a:noFill/>
                </a:ln>
                <a:solidFill>
                  <a:schemeClr val="tx1">
                    <a:lumMod val="75000"/>
                    <a:lumOff val="25000"/>
                  </a:schemeClr>
                </a:solidFill>
                <a:latin typeface="Segoe UI Light"/>
                <a:cs typeface="Segoe UI Light"/>
              </a:rPr>
              <a:t>®</a:t>
            </a:r>
            <a:r>
              <a:rPr lang="en-US" sz="1400">
                <a:ln w="3175">
                  <a:noFill/>
                </a:ln>
                <a:solidFill>
                  <a:schemeClr val="tx1">
                    <a:lumMod val="75000"/>
                    <a:lumOff val="25000"/>
                  </a:schemeClr>
                </a:solidFill>
                <a:latin typeface="Segoe UI Light"/>
                <a:cs typeface="Segoe UI Light"/>
              </a:rPr>
              <a:t>, to deliver unmatched performance and reliability.</a:t>
            </a:r>
          </a:p>
          <a:p>
            <a:pPr defTabSz="932742">
              <a:spcAft>
                <a:spcPts val="1000"/>
              </a:spcAft>
            </a:pPr>
            <a:r>
              <a:rPr lang="en-US" sz="1400">
                <a:ln w="3175">
                  <a:noFill/>
                </a:ln>
                <a:solidFill>
                  <a:schemeClr val="tx1">
                    <a:lumMod val="75000"/>
                    <a:lumOff val="25000"/>
                  </a:schemeClr>
                </a:solidFill>
                <a:latin typeface="Segoe UI Light"/>
                <a:cs typeface="Segoe UI Light"/>
              </a:rPr>
              <a:t>Embrace cutting-edge security, productivity tools, and simplified management to streamline operations and stay ahead of the competition.</a:t>
            </a:r>
          </a:p>
        </p:txBody>
      </p:sp>
      <p:sp>
        <p:nvSpPr>
          <p:cNvPr id="9" name="TextBox 8">
            <a:extLst>
              <a:ext uri="{FF2B5EF4-FFF2-40B4-BE49-F238E27FC236}">
                <a16:creationId xmlns:a16="http://schemas.microsoft.com/office/drawing/2014/main" id="{B00F1562-F31F-C678-3CD3-8E310768AB72}"/>
              </a:ext>
            </a:extLst>
          </p:cNvPr>
          <p:cNvSpPr txBox="1"/>
          <p:nvPr/>
        </p:nvSpPr>
        <p:spPr>
          <a:xfrm>
            <a:off x="552300" y="888734"/>
            <a:ext cx="10801499" cy="553998"/>
          </a:xfrm>
          <a:prstGeom prst="rect">
            <a:avLst/>
          </a:prstGeom>
          <a:noFill/>
        </p:spPr>
        <p:txBody>
          <a:bodyPr wrap="square" lIns="0" tIns="0" rIns="0" bIns="0" rtlCol="0" anchor="t">
            <a:spAutoFit/>
          </a:bodyPr>
          <a:lstStyle/>
          <a:p>
            <a:pPr algn="l" defTabSz="932742">
              <a:lnSpc>
                <a:spcPct val="100000"/>
              </a:lnSpc>
            </a:pPr>
            <a:r>
              <a:rPr lang="en-GB" sz="3600">
                <a:solidFill>
                  <a:srgbClr val="3F3F3F"/>
                </a:solidFill>
                <a:latin typeface="Segoe UI Light"/>
                <a:cs typeface="Segoe UI Light"/>
              </a:rPr>
              <a:t>Why Windows 11 Pro is the Solution</a:t>
            </a:r>
            <a:endParaRPr lang="en-US" sz="3600">
              <a:ln w="3175">
                <a:noFill/>
              </a:ln>
              <a:solidFill>
                <a:srgbClr val="3F3F3F"/>
              </a:solidFill>
              <a:latin typeface="Segoe UI Light"/>
              <a:cs typeface="Segoe UI Light"/>
            </a:endParaRPr>
          </a:p>
        </p:txBody>
      </p:sp>
      <p:sp>
        <p:nvSpPr>
          <p:cNvPr id="16" name="TextBox 15">
            <a:extLst>
              <a:ext uri="{FF2B5EF4-FFF2-40B4-BE49-F238E27FC236}">
                <a16:creationId xmlns:a16="http://schemas.microsoft.com/office/drawing/2014/main" id="{8670FD42-1989-C454-DA29-099062E6C620}"/>
              </a:ext>
            </a:extLst>
          </p:cNvPr>
          <p:cNvSpPr txBox="1"/>
          <p:nvPr/>
        </p:nvSpPr>
        <p:spPr>
          <a:xfrm>
            <a:off x="5904421" y="2963728"/>
            <a:ext cx="1418021" cy="923330"/>
          </a:xfrm>
          <a:prstGeom prst="rect">
            <a:avLst/>
          </a:prstGeom>
          <a:noFill/>
        </p:spPr>
        <p:txBody>
          <a:bodyPr wrap="square" lIns="0" tIns="0" rIns="0" bIns="0" rtlCol="0" anchor="t">
            <a:spAutoFit/>
          </a:bodyPr>
          <a:lstStyle/>
          <a:p>
            <a:pPr marL="0" indent="0" algn="ctr">
              <a:buFont typeface="Arial" panose="020B0604020202020204" pitchFamily="34" charset="0"/>
              <a:buNone/>
            </a:pPr>
            <a:r>
              <a:rPr lang="en-GB" sz="1200">
                <a:solidFill>
                  <a:srgbClr val="3F3F3F"/>
                </a:solidFill>
                <a:latin typeface="Segoe UI Semibold"/>
                <a:cs typeface="Segoe UI Semibold"/>
              </a:rPr>
              <a:t>Advanced security features designed </a:t>
            </a:r>
            <a:br>
              <a:rPr lang="en-GB" sz="1200">
                <a:solidFill>
                  <a:srgbClr val="3F3F3F"/>
                </a:solidFill>
                <a:latin typeface="Segoe UI Semibold"/>
                <a:cs typeface="Segoe UI Semibold"/>
              </a:rPr>
            </a:br>
            <a:r>
              <a:rPr lang="en-GB" sz="1200">
                <a:solidFill>
                  <a:srgbClr val="3F3F3F"/>
                </a:solidFill>
                <a:latin typeface="Segoe UI Semibold"/>
                <a:cs typeface="Segoe UI Semibold"/>
              </a:rPr>
              <a:t>to protect SMBs from ever-evolving </a:t>
            </a:r>
            <a:br>
              <a:rPr lang="en-GB" sz="1200">
                <a:solidFill>
                  <a:srgbClr val="3F3F3F"/>
                </a:solidFill>
                <a:latin typeface="Segoe UI Semibold"/>
                <a:cs typeface="Segoe UI Semibold"/>
              </a:rPr>
            </a:br>
            <a:r>
              <a:rPr lang="en-GB" sz="1200">
                <a:solidFill>
                  <a:srgbClr val="3F3F3F"/>
                </a:solidFill>
                <a:latin typeface="Segoe UI Semibold"/>
                <a:cs typeface="Segoe UI Semibold"/>
              </a:rPr>
              <a:t>cyber threats</a:t>
            </a:r>
          </a:p>
        </p:txBody>
      </p:sp>
      <p:sp>
        <p:nvSpPr>
          <p:cNvPr id="17" name="TextBox 16">
            <a:extLst>
              <a:ext uri="{FF2B5EF4-FFF2-40B4-BE49-F238E27FC236}">
                <a16:creationId xmlns:a16="http://schemas.microsoft.com/office/drawing/2014/main" id="{D5C8FED7-0ED6-E684-A535-E668DA9F8D05}"/>
              </a:ext>
            </a:extLst>
          </p:cNvPr>
          <p:cNvSpPr txBox="1"/>
          <p:nvPr/>
        </p:nvSpPr>
        <p:spPr>
          <a:xfrm>
            <a:off x="7924987" y="2959513"/>
            <a:ext cx="1418021" cy="1107996"/>
          </a:xfrm>
          <a:prstGeom prst="rect">
            <a:avLst/>
          </a:prstGeom>
          <a:noFill/>
        </p:spPr>
        <p:txBody>
          <a:bodyPr wrap="square" lIns="0" tIns="0" rIns="0" bIns="0" rtlCol="0" anchor="t">
            <a:spAutoFit/>
          </a:bodyPr>
          <a:lstStyle/>
          <a:p>
            <a:pPr marL="0" indent="0" algn="ctr">
              <a:buFont typeface="Arial" panose="020B0604020202020204" pitchFamily="34" charset="0"/>
              <a:buNone/>
            </a:pPr>
            <a:r>
              <a:rPr lang="en-GB" sz="1200">
                <a:solidFill>
                  <a:srgbClr val="3F3F3F"/>
                </a:solidFill>
                <a:latin typeface="Segoe UI Semibold"/>
                <a:cs typeface="Segoe UI Semibold"/>
              </a:rPr>
              <a:t>Productivity tools and features to support hybrid work and enable seamless collaboration</a:t>
            </a:r>
          </a:p>
        </p:txBody>
      </p:sp>
      <p:sp>
        <p:nvSpPr>
          <p:cNvPr id="18" name="TextBox 17">
            <a:extLst>
              <a:ext uri="{FF2B5EF4-FFF2-40B4-BE49-F238E27FC236}">
                <a16:creationId xmlns:a16="http://schemas.microsoft.com/office/drawing/2014/main" id="{833B5491-5566-5E17-D163-09BA9A973887}"/>
              </a:ext>
            </a:extLst>
          </p:cNvPr>
          <p:cNvSpPr txBox="1"/>
          <p:nvPr/>
        </p:nvSpPr>
        <p:spPr>
          <a:xfrm>
            <a:off x="9945554" y="2955298"/>
            <a:ext cx="1418021" cy="1107996"/>
          </a:xfrm>
          <a:prstGeom prst="rect">
            <a:avLst/>
          </a:prstGeom>
          <a:noFill/>
        </p:spPr>
        <p:txBody>
          <a:bodyPr wrap="square" lIns="0" tIns="0" rIns="0" bIns="0" rtlCol="0" anchor="t">
            <a:spAutoFit/>
          </a:bodyPr>
          <a:lstStyle/>
          <a:p>
            <a:pPr algn="ctr"/>
            <a:r>
              <a:rPr lang="en-GB" sz="1200">
                <a:solidFill>
                  <a:srgbClr val="3F3F3F"/>
                </a:solidFill>
                <a:latin typeface="Segoe UI Semibold"/>
                <a:cs typeface="Segoe UI Semibold"/>
              </a:rPr>
              <a:t>Simplified management and deployment options, reducing reliance on IT resources</a:t>
            </a:r>
          </a:p>
        </p:txBody>
      </p:sp>
      <p:pic>
        <p:nvPicPr>
          <p:cNvPr id="21" name="Picture 20">
            <a:extLst>
              <a:ext uri="{FF2B5EF4-FFF2-40B4-BE49-F238E27FC236}">
                <a16:creationId xmlns:a16="http://schemas.microsoft.com/office/drawing/2014/main" id="{26B20579-DC1C-63F9-7DF2-6BDCB490563A}"/>
              </a:ext>
            </a:extLst>
          </p:cNvPr>
          <p:cNvPicPr>
            <a:picLocks noChangeAspect="1"/>
          </p:cNvPicPr>
          <p:nvPr/>
        </p:nvPicPr>
        <p:blipFill>
          <a:blip r:embed="rId3"/>
          <a:stretch>
            <a:fillRect/>
          </a:stretch>
        </p:blipFill>
        <p:spPr>
          <a:xfrm>
            <a:off x="6181631" y="2159242"/>
            <a:ext cx="863600" cy="406400"/>
          </a:xfrm>
          <a:prstGeom prst="rect">
            <a:avLst/>
          </a:prstGeom>
        </p:spPr>
      </p:pic>
      <p:pic>
        <p:nvPicPr>
          <p:cNvPr id="22" name="Picture 21">
            <a:extLst>
              <a:ext uri="{FF2B5EF4-FFF2-40B4-BE49-F238E27FC236}">
                <a16:creationId xmlns:a16="http://schemas.microsoft.com/office/drawing/2014/main" id="{6DB8F245-329B-07C4-BE00-0C6B69290D02}"/>
              </a:ext>
            </a:extLst>
          </p:cNvPr>
          <p:cNvPicPr>
            <a:picLocks noChangeAspect="1"/>
          </p:cNvPicPr>
          <p:nvPr/>
        </p:nvPicPr>
        <p:blipFill>
          <a:blip r:embed="rId4"/>
          <a:stretch>
            <a:fillRect/>
          </a:stretch>
        </p:blipFill>
        <p:spPr>
          <a:xfrm>
            <a:off x="8373647" y="2090404"/>
            <a:ext cx="520700" cy="609600"/>
          </a:xfrm>
          <a:prstGeom prst="rect">
            <a:avLst/>
          </a:prstGeom>
        </p:spPr>
      </p:pic>
      <p:pic>
        <p:nvPicPr>
          <p:cNvPr id="23" name="Picture 22">
            <a:extLst>
              <a:ext uri="{FF2B5EF4-FFF2-40B4-BE49-F238E27FC236}">
                <a16:creationId xmlns:a16="http://schemas.microsoft.com/office/drawing/2014/main" id="{20652913-F2A2-F420-D857-F5A151D3B3E3}"/>
              </a:ext>
            </a:extLst>
          </p:cNvPr>
          <p:cNvPicPr>
            <a:picLocks noChangeAspect="1"/>
          </p:cNvPicPr>
          <p:nvPr/>
        </p:nvPicPr>
        <p:blipFill>
          <a:blip r:embed="rId5"/>
          <a:stretch>
            <a:fillRect/>
          </a:stretch>
        </p:blipFill>
        <p:spPr>
          <a:xfrm>
            <a:off x="10311663" y="2103104"/>
            <a:ext cx="685800" cy="596900"/>
          </a:xfrm>
          <a:prstGeom prst="rect">
            <a:avLst/>
          </a:prstGeom>
        </p:spPr>
      </p:pic>
      <p:pic>
        <p:nvPicPr>
          <p:cNvPr id="4" name="Picture 3" descr="Windows | Intel Logo">
            <a:extLst>
              <a:ext uri="{FF2B5EF4-FFF2-40B4-BE49-F238E27FC236}">
                <a16:creationId xmlns:a16="http://schemas.microsoft.com/office/drawing/2014/main" id="{B0F2F1CF-7764-4D0E-AEC5-1FE9DFDECED2}"/>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252311" y="164565"/>
            <a:ext cx="2152251" cy="504317"/>
          </a:xfrm>
          <a:prstGeom prst="rect">
            <a:avLst/>
          </a:prstGeom>
          <a:ln>
            <a:noFill/>
          </a:ln>
        </p:spPr>
      </p:pic>
    </p:spTree>
    <p:extLst>
      <p:ext uri="{BB962C8B-B14F-4D97-AF65-F5344CB8AC3E}">
        <p14:creationId xmlns:p14="http://schemas.microsoft.com/office/powerpoint/2010/main" val="2764618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19">
            <a:extLst>
              <a:ext uri="{FF2B5EF4-FFF2-40B4-BE49-F238E27FC236}">
                <a16:creationId xmlns:a16="http://schemas.microsoft.com/office/drawing/2014/main" id="{4603445F-0055-C94B-4117-6468845B9379}"/>
              </a:ext>
            </a:extLst>
          </p:cNvPr>
          <p:cNvSpPr/>
          <p:nvPr/>
        </p:nvSpPr>
        <p:spPr>
          <a:xfrm>
            <a:off x="550864" y="2937341"/>
            <a:ext cx="6001674" cy="1039205"/>
          </a:xfrm>
          <a:prstGeom prst="rect">
            <a:avLst/>
          </a:prstGeom>
          <a:solidFill>
            <a:srgbClr val="F2F2F2"/>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endParaRPr lang="en-US" baseline="-25000"/>
          </a:p>
        </p:txBody>
      </p:sp>
      <p:pic>
        <p:nvPicPr>
          <p:cNvPr id="8" name="Picture 7" descr="A group of people working on a computer&#10;&#10;Description automatically generated">
            <a:extLst>
              <a:ext uri="{FF2B5EF4-FFF2-40B4-BE49-F238E27FC236}">
                <a16:creationId xmlns:a16="http://schemas.microsoft.com/office/drawing/2014/main" id="{EB92AA3B-A481-F660-B8DA-7E2AAAFD1794}"/>
              </a:ext>
            </a:extLst>
          </p:cNvPr>
          <p:cNvPicPr>
            <a:picLocks noChangeAspect="1"/>
          </p:cNvPicPr>
          <p:nvPr/>
        </p:nvPicPr>
        <p:blipFill rotWithShape="1">
          <a:blip r:embed="rId3"/>
          <a:srcRect l="37907" r="15731" b="-104"/>
          <a:stretch/>
        </p:blipFill>
        <p:spPr>
          <a:xfrm>
            <a:off x="7426712" y="0"/>
            <a:ext cx="4764034" cy="6865132"/>
          </a:xfrm>
          <a:prstGeom prst="rect">
            <a:avLst/>
          </a:prstGeom>
        </p:spPr>
      </p:pic>
      <p:sp>
        <p:nvSpPr>
          <p:cNvPr id="9" name="TextBox 8">
            <a:extLst>
              <a:ext uri="{FF2B5EF4-FFF2-40B4-BE49-F238E27FC236}">
                <a16:creationId xmlns:a16="http://schemas.microsoft.com/office/drawing/2014/main" id="{3AC8DD5C-EDFB-E532-B966-75A6D2E0EF36}"/>
              </a:ext>
            </a:extLst>
          </p:cNvPr>
          <p:cNvSpPr txBox="1"/>
          <p:nvPr/>
        </p:nvSpPr>
        <p:spPr>
          <a:xfrm>
            <a:off x="882418" y="3114371"/>
            <a:ext cx="5338566" cy="682238"/>
          </a:xfrm>
          <a:prstGeom prst="rect">
            <a:avLst/>
          </a:prstGeom>
          <a:noFill/>
        </p:spPr>
        <p:txBody>
          <a:bodyPr wrap="square" lIns="0" tIns="0" rIns="0" bIns="0" rtlCol="0" anchor="t">
            <a:spAutoFit/>
          </a:bodyPr>
          <a:lstStyle/>
          <a:p>
            <a:pPr marL="0" indent="0">
              <a:spcAft>
                <a:spcPts val="1000"/>
              </a:spcAft>
              <a:buNone/>
            </a:pPr>
            <a:r>
              <a:rPr lang="en-GB" sz="1200">
                <a:solidFill>
                  <a:srgbClr val="3F3F3F"/>
                </a:solidFill>
                <a:latin typeface="Segoe UI Semibold"/>
                <a:cs typeface="Segoe UI Light"/>
              </a:rPr>
              <a:t>Powerful Protection by Default</a:t>
            </a:r>
          </a:p>
          <a:p>
            <a:pPr marL="0" indent="0">
              <a:spcAft>
                <a:spcPts val="1000"/>
              </a:spcAft>
              <a:buNone/>
            </a:pPr>
            <a:r>
              <a:rPr lang="en-GB" sz="1200">
                <a:solidFill>
                  <a:srgbClr val="3F3F3F"/>
                </a:solidFill>
                <a:latin typeface="Segoe UI Light"/>
                <a:cs typeface="Segoe UI Light"/>
              </a:rPr>
              <a:t>58% reduction in security incidents, as Windows 11 Pro fortifies your operations against cyber threats.</a:t>
            </a:r>
            <a:r>
              <a:rPr lang="en-GB" sz="1200" baseline="30000">
                <a:solidFill>
                  <a:srgbClr val="3F3F3F"/>
                </a:solidFill>
                <a:latin typeface="Segoe UI Light"/>
                <a:cs typeface="Segoe UI Light"/>
              </a:rPr>
              <a:t>3</a:t>
            </a:r>
          </a:p>
        </p:txBody>
      </p:sp>
      <p:sp>
        <p:nvSpPr>
          <p:cNvPr id="10" name="TextBox 9">
            <a:extLst>
              <a:ext uri="{FF2B5EF4-FFF2-40B4-BE49-F238E27FC236}">
                <a16:creationId xmlns:a16="http://schemas.microsoft.com/office/drawing/2014/main" id="{B3C10D02-4D7B-4635-F1E9-6F80ED1BBD3C}"/>
              </a:ext>
            </a:extLst>
          </p:cNvPr>
          <p:cNvSpPr txBox="1"/>
          <p:nvPr/>
        </p:nvSpPr>
        <p:spPr>
          <a:xfrm>
            <a:off x="552300" y="888733"/>
            <a:ext cx="5916799" cy="1107996"/>
          </a:xfrm>
          <a:prstGeom prst="rect">
            <a:avLst/>
          </a:prstGeom>
          <a:noFill/>
        </p:spPr>
        <p:txBody>
          <a:bodyPr wrap="square" lIns="0" tIns="0" rIns="0" bIns="0" rtlCol="0">
            <a:spAutoFit/>
          </a:bodyPr>
          <a:lstStyle/>
          <a:p>
            <a:pPr algn="l" defTabSz="932742">
              <a:lnSpc>
                <a:spcPct val="100000"/>
              </a:lnSpc>
            </a:pPr>
            <a:r>
              <a:rPr lang="en-GB" sz="3600">
                <a:solidFill>
                  <a:srgbClr val="3F3F3F"/>
                </a:solidFill>
                <a:latin typeface="+mj-lt"/>
                <a:cs typeface="Segoe UI Light" panose="020B0502040204020203" pitchFamily="34" charset="0"/>
              </a:rPr>
              <a:t>Robust Base-Level Security with Windows 11 Pro</a:t>
            </a:r>
            <a:endParaRPr lang="en-US" sz="3600">
              <a:ln w="3175">
                <a:noFill/>
              </a:ln>
              <a:solidFill>
                <a:srgbClr val="3F3F3F"/>
              </a:solidFill>
              <a:latin typeface="+mj-lt"/>
              <a:cs typeface="Segoe UI Light" panose="020B0502040204020203" pitchFamily="34" charset="0"/>
            </a:endParaRPr>
          </a:p>
        </p:txBody>
      </p:sp>
      <p:sp>
        <p:nvSpPr>
          <p:cNvPr id="11" name="TextBox 10">
            <a:extLst>
              <a:ext uri="{FF2B5EF4-FFF2-40B4-BE49-F238E27FC236}">
                <a16:creationId xmlns:a16="http://schemas.microsoft.com/office/drawing/2014/main" id="{D4EF47A7-81A6-CBC5-DE29-9A63E88358F9}"/>
              </a:ext>
            </a:extLst>
          </p:cNvPr>
          <p:cNvSpPr txBox="1"/>
          <p:nvPr/>
        </p:nvSpPr>
        <p:spPr>
          <a:xfrm>
            <a:off x="467808" y="2262397"/>
            <a:ext cx="6087976" cy="523220"/>
          </a:xfrm>
          <a:prstGeom prst="rect">
            <a:avLst/>
          </a:prstGeom>
          <a:noFill/>
        </p:spPr>
        <p:txBody>
          <a:bodyPr wrap="square" lIns="91440" tIns="45720" rIns="91440" bIns="45720" anchor="t">
            <a:spAutoFit/>
          </a:bodyPr>
          <a:lstStyle/>
          <a:p>
            <a:pPr marL="0" indent="0">
              <a:buNone/>
            </a:pPr>
            <a:r>
              <a:rPr lang="en-GB" sz="1400">
                <a:solidFill>
                  <a:srgbClr val="3F3F3F"/>
                </a:solidFill>
                <a:latin typeface="Segoe UI Semibold"/>
                <a:cs typeface="Segoe UI Light"/>
              </a:rPr>
              <a:t>Windows 11 Pro is engineered to address the sophisticated threats facing SMBs today, significantly enhancing protection right out of the box with:</a:t>
            </a:r>
          </a:p>
        </p:txBody>
      </p:sp>
      <p:sp>
        <p:nvSpPr>
          <p:cNvPr id="5" name="TextBox 4">
            <a:extLst>
              <a:ext uri="{FF2B5EF4-FFF2-40B4-BE49-F238E27FC236}">
                <a16:creationId xmlns:a16="http://schemas.microsoft.com/office/drawing/2014/main" id="{0EA0D0AD-BAC1-81AD-99F0-B3AED3B0B998}"/>
              </a:ext>
            </a:extLst>
          </p:cNvPr>
          <p:cNvSpPr txBox="1"/>
          <p:nvPr/>
        </p:nvSpPr>
        <p:spPr>
          <a:xfrm>
            <a:off x="551729" y="6508083"/>
            <a:ext cx="739832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baseline="30000">
                <a:solidFill>
                  <a:schemeClr val="tx1">
                    <a:lumMod val="75000"/>
                    <a:lumOff val="25000"/>
                  </a:schemeClr>
                </a:solidFill>
                <a:ea typeface="+mn-lt"/>
                <a:cs typeface="+mn-lt"/>
              </a:rPr>
              <a:t>3 </a:t>
            </a:r>
            <a:r>
              <a:rPr lang="en-US" sz="600">
                <a:solidFill>
                  <a:schemeClr val="tx1">
                    <a:lumMod val="75000"/>
                    <a:lumOff val="25000"/>
                  </a:schemeClr>
                </a:solidFill>
                <a:ea typeface="+mn-lt"/>
                <a:cs typeface="+mn-lt"/>
              </a:rPr>
              <a:t>Source: Windows 11 Survey Report. </a:t>
            </a:r>
            <a:r>
              <a:rPr lang="en-US" sz="600" err="1">
                <a:solidFill>
                  <a:schemeClr val="tx1">
                    <a:lumMod val="75000"/>
                    <a:lumOff val="25000"/>
                  </a:schemeClr>
                </a:solidFill>
                <a:ea typeface="+mn-lt"/>
                <a:cs typeface="+mn-lt"/>
              </a:rPr>
              <a:t>Techaisle</a:t>
            </a:r>
            <a:r>
              <a:rPr lang="en-US" sz="600">
                <a:solidFill>
                  <a:schemeClr val="tx1">
                    <a:lumMod val="75000"/>
                    <a:lumOff val="25000"/>
                  </a:schemeClr>
                </a:solidFill>
                <a:ea typeface="+mn-lt"/>
                <a:cs typeface="+mn-lt"/>
              </a:rPr>
              <a:t>, February 2022. Windows 11 results are in comparison with Windows 10 devices</a:t>
            </a:r>
          </a:p>
          <a:p>
            <a:endParaRPr lang="en-US" sz="600">
              <a:solidFill>
                <a:schemeClr val="tx1">
                  <a:lumMod val="75000"/>
                  <a:lumOff val="25000"/>
                </a:schemeClr>
              </a:solidFill>
              <a:ea typeface="+mn-lt"/>
              <a:cs typeface="+mn-lt"/>
            </a:endParaRPr>
          </a:p>
        </p:txBody>
      </p:sp>
      <p:pic>
        <p:nvPicPr>
          <p:cNvPr id="4" name="Picture 3" descr="Windows | Intel Logo">
            <a:extLst>
              <a:ext uri="{FF2B5EF4-FFF2-40B4-BE49-F238E27FC236}">
                <a16:creationId xmlns:a16="http://schemas.microsoft.com/office/drawing/2014/main" id="{2591B1DD-A5F5-8B2E-A07F-6CF59E44EB63}"/>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252311" y="164565"/>
            <a:ext cx="2152251" cy="504317"/>
          </a:xfrm>
          <a:prstGeom prst="rect">
            <a:avLst/>
          </a:prstGeom>
          <a:ln>
            <a:noFill/>
          </a:ln>
        </p:spPr>
      </p:pic>
      <p:sp>
        <p:nvSpPr>
          <p:cNvPr id="17" name="Rectangle: Rounded Corners 19">
            <a:extLst>
              <a:ext uri="{FF2B5EF4-FFF2-40B4-BE49-F238E27FC236}">
                <a16:creationId xmlns:a16="http://schemas.microsoft.com/office/drawing/2014/main" id="{1BECFE6D-24D4-37E6-41AD-69F1B3A68F5B}"/>
              </a:ext>
            </a:extLst>
          </p:cNvPr>
          <p:cNvSpPr/>
          <p:nvPr/>
        </p:nvSpPr>
        <p:spPr>
          <a:xfrm>
            <a:off x="550863" y="4026929"/>
            <a:ext cx="6001674" cy="1039205"/>
          </a:xfrm>
          <a:prstGeom prst="rect">
            <a:avLst/>
          </a:prstGeom>
          <a:solidFill>
            <a:srgbClr val="F2F2F2"/>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endParaRPr lang="en-US" baseline="-25000"/>
          </a:p>
        </p:txBody>
      </p:sp>
      <p:sp>
        <p:nvSpPr>
          <p:cNvPr id="18" name="TextBox 17">
            <a:extLst>
              <a:ext uri="{FF2B5EF4-FFF2-40B4-BE49-F238E27FC236}">
                <a16:creationId xmlns:a16="http://schemas.microsoft.com/office/drawing/2014/main" id="{8C89CEA8-C52F-FD71-E3BB-33A781EAC5D0}"/>
              </a:ext>
            </a:extLst>
          </p:cNvPr>
          <p:cNvSpPr txBox="1"/>
          <p:nvPr/>
        </p:nvSpPr>
        <p:spPr>
          <a:xfrm>
            <a:off x="882417" y="4203959"/>
            <a:ext cx="5666154" cy="995144"/>
          </a:xfrm>
          <a:prstGeom prst="rect">
            <a:avLst/>
          </a:prstGeom>
          <a:noFill/>
        </p:spPr>
        <p:txBody>
          <a:bodyPr wrap="square" lIns="0" tIns="0" rIns="0" bIns="0" rtlCol="0" anchor="t">
            <a:spAutoFit/>
          </a:bodyPr>
          <a:lstStyle/>
          <a:p>
            <a:pPr>
              <a:spcAft>
                <a:spcPts val="1000"/>
              </a:spcAft>
            </a:pPr>
            <a:r>
              <a:rPr lang="en-GB" sz="1200">
                <a:solidFill>
                  <a:srgbClr val="3F3F3F"/>
                </a:solidFill>
                <a:latin typeface="Segoe UI Semibold"/>
                <a:ea typeface="+mn-lt"/>
                <a:cs typeface="+mn-lt"/>
              </a:rPr>
              <a:t>AI-Powered Defence</a:t>
            </a:r>
            <a:endParaRPr lang="en-US" sz="1200">
              <a:solidFill>
                <a:srgbClr val="3F3F3F"/>
              </a:solidFill>
              <a:latin typeface="Segoe UI Semibold"/>
              <a:ea typeface="+mn-lt"/>
              <a:cs typeface="+mn-lt"/>
            </a:endParaRPr>
          </a:p>
          <a:p>
            <a:pPr>
              <a:spcAft>
                <a:spcPts val="1000"/>
              </a:spcAft>
            </a:pPr>
            <a:r>
              <a:rPr lang="en-GB" sz="1200">
                <a:solidFill>
                  <a:srgbClr val="3F3F3F"/>
                </a:solidFill>
                <a:latin typeface="Segoe UI Light"/>
                <a:ea typeface="+mn-lt"/>
                <a:cs typeface="+mn-lt"/>
              </a:rPr>
              <a:t>2.8X decrease in identity theft instances, safeguarding your business credentials </a:t>
            </a:r>
            <a:br>
              <a:rPr lang="en-GB" sz="1200">
                <a:solidFill>
                  <a:srgbClr val="3F3F3F"/>
                </a:solidFill>
                <a:latin typeface="Segoe UI Light"/>
                <a:ea typeface="+mn-lt"/>
                <a:cs typeface="+mn-lt"/>
              </a:rPr>
            </a:br>
            <a:r>
              <a:rPr lang="en-GB" sz="1200">
                <a:solidFill>
                  <a:srgbClr val="3F3F3F"/>
                </a:solidFill>
                <a:latin typeface="Segoe UI Light"/>
                <a:ea typeface="+mn-lt"/>
                <a:cs typeface="+mn-lt"/>
              </a:rPr>
              <a:t>through advanced AI technologies.</a:t>
            </a:r>
            <a:endParaRPr lang="en-US" sz="1200">
              <a:solidFill>
                <a:srgbClr val="3F3F3F"/>
              </a:solidFill>
              <a:latin typeface="Segoe UI Light"/>
              <a:ea typeface="+mn-lt"/>
              <a:cs typeface="+mn-lt"/>
            </a:endParaRPr>
          </a:p>
          <a:p>
            <a:pPr marL="0" indent="0">
              <a:spcAft>
                <a:spcPts val="1000"/>
              </a:spcAft>
              <a:buNone/>
            </a:pPr>
            <a:endParaRPr lang="en-GB" sz="1200">
              <a:solidFill>
                <a:srgbClr val="3F3F3F"/>
              </a:solidFill>
              <a:latin typeface="Segoe UI Light"/>
              <a:cs typeface="Segoe UI Light"/>
            </a:endParaRPr>
          </a:p>
        </p:txBody>
      </p:sp>
      <p:sp>
        <p:nvSpPr>
          <p:cNvPr id="19" name="Rectangle: Rounded Corners 19">
            <a:extLst>
              <a:ext uri="{FF2B5EF4-FFF2-40B4-BE49-F238E27FC236}">
                <a16:creationId xmlns:a16="http://schemas.microsoft.com/office/drawing/2014/main" id="{20555D8F-B623-04FB-6F48-9F5C8CECDA4F}"/>
              </a:ext>
            </a:extLst>
          </p:cNvPr>
          <p:cNvSpPr/>
          <p:nvPr/>
        </p:nvSpPr>
        <p:spPr>
          <a:xfrm>
            <a:off x="550863" y="5116518"/>
            <a:ext cx="6001674" cy="1039205"/>
          </a:xfrm>
          <a:prstGeom prst="rect">
            <a:avLst/>
          </a:prstGeom>
          <a:solidFill>
            <a:srgbClr val="F2F2F2"/>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endParaRPr lang="en-US" baseline="-25000"/>
          </a:p>
        </p:txBody>
      </p:sp>
      <p:sp>
        <p:nvSpPr>
          <p:cNvPr id="20" name="TextBox 19">
            <a:extLst>
              <a:ext uri="{FF2B5EF4-FFF2-40B4-BE49-F238E27FC236}">
                <a16:creationId xmlns:a16="http://schemas.microsoft.com/office/drawing/2014/main" id="{F03C501C-C741-4A4E-2EDF-D675C1CEFFE0}"/>
              </a:ext>
            </a:extLst>
          </p:cNvPr>
          <p:cNvSpPr txBox="1"/>
          <p:nvPr/>
        </p:nvSpPr>
        <p:spPr>
          <a:xfrm>
            <a:off x="882417" y="5293548"/>
            <a:ext cx="5338566" cy="995144"/>
          </a:xfrm>
          <a:prstGeom prst="rect">
            <a:avLst/>
          </a:prstGeom>
          <a:noFill/>
        </p:spPr>
        <p:txBody>
          <a:bodyPr wrap="square" lIns="0" tIns="0" rIns="0" bIns="0" rtlCol="0" anchor="t">
            <a:spAutoFit/>
          </a:bodyPr>
          <a:lstStyle/>
          <a:p>
            <a:pPr>
              <a:spcAft>
                <a:spcPts val="1000"/>
              </a:spcAft>
            </a:pPr>
            <a:r>
              <a:rPr lang="en-GB" sz="1200">
                <a:solidFill>
                  <a:srgbClr val="3F3F3F"/>
                </a:solidFill>
                <a:latin typeface="Segoe UI Semibold"/>
                <a:ea typeface="+mn-lt"/>
                <a:cs typeface="+mn-lt"/>
              </a:rPr>
              <a:t>Enhanced Data Security</a:t>
            </a:r>
            <a:endParaRPr lang="en-US" sz="1200">
              <a:solidFill>
                <a:srgbClr val="3F3F3F"/>
              </a:solidFill>
              <a:latin typeface="Segoe UI Semibold"/>
              <a:ea typeface="+mn-lt"/>
              <a:cs typeface="+mn-lt"/>
            </a:endParaRPr>
          </a:p>
          <a:p>
            <a:pPr>
              <a:spcAft>
                <a:spcPts val="1000"/>
              </a:spcAft>
            </a:pPr>
            <a:r>
              <a:rPr lang="en-GB" sz="1200">
                <a:solidFill>
                  <a:srgbClr val="3F3F3F"/>
                </a:solidFill>
                <a:latin typeface="Segoe UI Light"/>
                <a:ea typeface="+mn-lt"/>
                <a:cs typeface="+mn-lt"/>
              </a:rPr>
              <a:t>3.1X reduction in firmware attacks with strengthened defences at the firmware level, critical for preventing sophisticated cyber-attacks.</a:t>
            </a:r>
            <a:endParaRPr lang="en-US" sz="1200">
              <a:solidFill>
                <a:srgbClr val="3F3F3F"/>
              </a:solidFill>
              <a:latin typeface="Segoe UI Light"/>
              <a:ea typeface="+mn-lt"/>
              <a:cs typeface="+mn-lt"/>
            </a:endParaRPr>
          </a:p>
          <a:p>
            <a:pPr marL="0" indent="0">
              <a:spcAft>
                <a:spcPts val="1000"/>
              </a:spcAft>
              <a:buNone/>
            </a:pPr>
            <a:endParaRPr lang="en-GB" sz="1200">
              <a:solidFill>
                <a:srgbClr val="3F3F3F"/>
              </a:solidFill>
              <a:latin typeface="Segoe UI Semibold"/>
              <a:cs typeface="Segoe UI Light"/>
            </a:endParaRPr>
          </a:p>
        </p:txBody>
      </p:sp>
    </p:spTree>
    <p:extLst>
      <p:ext uri="{BB962C8B-B14F-4D97-AF65-F5344CB8AC3E}">
        <p14:creationId xmlns:p14="http://schemas.microsoft.com/office/powerpoint/2010/main" val="1097847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19">
            <a:extLst>
              <a:ext uri="{FF2B5EF4-FFF2-40B4-BE49-F238E27FC236}">
                <a16:creationId xmlns:a16="http://schemas.microsoft.com/office/drawing/2014/main" id="{40D6AFD3-28A2-CD00-A56C-AFEE78214BC0}"/>
              </a:ext>
            </a:extLst>
          </p:cNvPr>
          <p:cNvSpPr/>
          <p:nvPr/>
        </p:nvSpPr>
        <p:spPr>
          <a:xfrm>
            <a:off x="0" y="0"/>
            <a:ext cx="12192000" cy="6857303"/>
          </a:xfrm>
          <a:prstGeom prst="rect">
            <a:avLst/>
          </a:prstGeom>
          <a:solidFill>
            <a:srgbClr val="F2F2F2"/>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endParaRPr lang="en-US" baseline="-25000"/>
          </a:p>
        </p:txBody>
      </p:sp>
      <p:sp>
        <p:nvSpPr>
          <p:cNvPr id="6" name="TextBox 5">
            <a:extLst>
              <a:ext uri="{FF2B5EF4-FFF2-40B4-BE49-F238E27FC236}">
                <a16:creationId xmlns:a16="http://schemas.microsoft.com/office/drawing/2014/main" id="{81BE35D7-DFB6-0C63-FAEB-5F42A7501952}"/>
              </a:ext>
            </a:extLst>
          </p:cNvPr>
          <p:cNvSpPr txBox="1"/>
          <p:nvPr/>
        </p:nvSpPr>
        <p:spPr>
          <a:xfrm>
            <a:off x="552300" y="888734"/>
            <a:ext cx="10801499" cy="1107996"/>
          </a:xfrm>
          <a:prstGeom prst="rect">
            <a:avLst/>
          </a:prstGeom>
          <a:noFill/>
        </p:spPr>
        <p:txBody>
          <a:bodyPr wrap="square" lIns="0" tIns="0" rIns="0" bIns="0" rtlCol="0" anchor="t">
            <a:spAutoFit/>
          </a:bodyPr>
          <a:lstStyle/>
          <a:p>
            <a:pPr algn="l" defTabSz="932742">
              <a:lnSpc>
                <a:spcPct val="100000"/>
              </a:lnSpc>
            </a:pPr>
            <a:r>
              <a:rPr lang="en-GB" sz="3600">
                <a:solidFill>
                  <a:srgbClr val="3F3F3F"/>
                </a:solidFill>
                <a:latin typeface="Segoe UI Light"/>
                <a:cs typeface="Segoe UI Light"/>
              </a:rPr>
              <a:t>Enhanced Security and Manageability </a:t>
            </a:r>
            <a:br>
              <a:rPr lang="en-GB" sz="3600">
                <a:solidFill>
                  <a:srgbClr val="3F3F3F"/>
                </a:solidFill>
                <a:latin typeface="Segoe UI Light"/>
                <a:cs typeface="Segoe UI Light"/>
              </a:rPr>
            </a:br>
            <a:r>
              <a:rPr lang="en-GB" sz="3600">
                <a:solidFill>
                  <a:srgbClr val="3F3F3F"/>
                </a:solidFill>
                <a:latin typeface="Segoe UI Light"/>
                <a:cs typeface="Segoe UI Light"/>
              </a:rPr>
              <a:t>with Intel vPro</a:t>
            </a:r>
            <a:r>
              <a:rPr lang="en-US" sz="3600" baseline="30000">
                <a:ln w="3175">
                  <a:noFill/>
                </a:ln>
                <a:solidFill>
                  <a:srgbClr val="3F3F3F"/>
                </a:solidFill>
                <a:latin typeface="Segoe UI Light"/>
                <a:cs typeface="Segoe UI Light"/>
              </a:rPr>
              <a:t>®</a:t>
            </a:r>
          </a:p>
        </p:txBody>
      </p:sp>
      <p:sp>
        <p:nvSpPr>
          <p:cNvPr id="7" name="Rectangle 6">
            <a:extLst>
              <a:ext uri="{FF2B5EF4-FFF2-40B4-BE49-F238E27FC236}">
                <a16:creationId xmlns:a16="http://schemas.microsoft.com/office/drawing/2014/main" id="{523D835D-4E4A-5F01-9C7F-4F7732D5361D}"/>
              </a:ext>
            </a:extLst>
          </p:cNvPr>
          <p:cNvSpPr/>
          <p:nvPr/>
        </p:nvSpPr>
        <p:spPr bwMode="auto">
          <a:xfrm>
            <a:off x="9653019" y="0"/>
            <a:ext cx="2538981" cy="686686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8" name="TextBox 7">
            <a:extLst>
              <a:ext uri="{FF2B5EF4-FFF2-40B4-BE49-F238E27FC236}">
                <a16:creationId xmlns:a16="http://schemas.microsoft.com/office/drawing/2014/main" id="{6D1A00DD-D092-5A1A-EAAD-82627207B8A2}"/>
              </a:ext>
            </a:extLst>
          </p:cNvPr>
          <p:cNvSpPr txBox="1"/>
          <p:nvPr/>
        </p:nvSpPr>
        <p:spPr>
          <a:xfrm>
            <a:off x="10083452" y="1802080"/>
            <a:ext cx="1770182" cy="1015663"/>
          </a:xfrm>
          <a:prstGeom prst="rect">
            <a:avLst/>
          </a:prstGeom>
          <a:noFill/>
        </p:spPr>
        <p:txBody>
          <a:bodyPr wrap="square" lIns="91440" tIns="45720" rIns="91440" bIns="45720" anchor="t">
            <a:spAutoFit/>
          </a:bodyPr>
          <a:lstStyle/>
          <a:p>
            <a:r>
              <a:rPr lang="en-CA" sz="1200">
                <a:solidFill>
                  <a:srgbClr val="3F3F3F"/>
                </a:solidFill>
                <a:latin typeface="Segoe UI Light"/>
                <a:ea typeface="Calibri"/>
                <a:cs typeface="Segoe UI Light"/>
              </a:rPr>
              <a:t>Reduction in the attack surface compared to </a:t>
            </a:r>
            <a:br>
              <a:rPr lang="en-CA" sz="1200">
                <a:solidFill>
                  <a:srgbClr val="3F3F3F"/>
                </a:solidFill>
                <a:latin typeface="Segoe UI Light"/>
                <a:ea typeface="Calibri"/>
                <a:cs typeface="Segoe UI Light"/>
              </a:rPr>
            </a:br>
            <a:r>
              <a:rPr lang="en-CA" sz="1200">
                <a:solidFill>
                  <a:srgbClr val="3F3F3F"/>
                </a:solidFill>
                <a:latin typeface="Segoe UI Light"/>
                <a:ea typeface="Calibri"/>
                <a:cs typeface="Segoe UI Light"/>
              </a:rPr>
              <a:t>4 year old devices, resulting in a reported </a:t>
            </a:r>
            <a:r>
              <a:rPr lang="en-CA" sz="1200">
                <a:solidFill>
                  <a:srgbClr val="3F3F3F"/>
                </a:solidFill>
                <a:latin typeface="Segoe UI Semibold"/>
                <a:ea typeface="Calibri"/>
                <a:cs typeface="Segoe UI Light"/>
              </a:rPr>
              <a:t>58%</a:t>
            </a:r>
            <a:r>
              <a:rPr lang="en-CA" sz="1200">
                <a:solidFill>
                  <a:srgbClr val="3F3F3F"/>
                </a:solidFill>
                <a:latin typeface="Segoe UI Light"/>
                <a:ea typeface="Calibri"/>
                <a:cs typeface="Segoe UI Light"/>
              </a:rPr>
              <a:t> fewer incidents.</a:t>
            </a:r>
            <a:r>
              <a:rPr lang="en-CA" sz="1200" baseline="30000">
                <a:solidFill>
                  <a:srgbClr val="3F3F3F"/>
                </a:solidFill>
                <a:latin typeface="Segoe UI Light"/>
                <a:ea typeface="Calibri"/>
                <a:cs typeface="Segoe UI Light"/>
              </a:rPr>
              <a:t>4</a:t>
            </a:r>
            <a:endParaRPr lang="en-CA" sz="1200" baseline="30000">
              <a:solidFill>
                <a:srgbClr val="3F3F3F"/>
              </a:solidFill>
              <a:latin typeface="Segoe UI Light"/>
              <a:ea typeface="Calibri" panose="020F0502020204030204" pitchFamily="34" charset="0"/>
              <a:cs typeface="Segoe UI Light"/>
            </a:endParaRPr>
          </a:p>
        </p:txBody>
      </p:sp>
      <p:sp>
        <p:nvSpPr>
          <p:cNvPr id="9" name="TextBox 8">
            <a:extLst>
              <a:ext uri="{FF2B5EF4-FFF2-40B4-BE49-F238E27FC236}">
                <a16:creationId xmlns:a16="http://schemas.microsoft.com/office/drawing/2014/main" id="{3000E16D-10BC-997E-8163-9E8774B73EA0}"/>
              </a:ext>
            </a:extLst>
          </p:cNvPr>
          <p:cNvSpPr txBox="1"/>
          <p:nvPr/>
        </p:nvSpPr>
        <p:spPr>
          <a:xfrm>
            <a:off x="10083452" y="1153275"/>
            <a:ext cx="1876725" cy="646331"/>
          </a:xfrm>
          <a:prstGeom prst="rect">
            <a:avLst/>
          </a:prstGeom>
          <a:noFill/>
        </p:spPr>
        <p:txBody>
          <a:bodyPr wrap="square" lIns="91440" tIns="45720" rIns="91440" bIns="45720" anchor="b">
            <a:spAutoFit/>
          </a:bodyPr>
          <a:lstStyle/>
          <a:p>
            <a:pPr lvl="0"/>
            <a:r>
              <a:rPr lang="en-CA" sz="3600">
                <a:ln w="3175">
                  <a:noFill/>
                </a:ln>
                <a:solidFill>
                  <a:srgbClr val="0078D4"/>
                </a:solidFill>
                <a:latin typeface="Segoe UI Light"/>
                <a:cs typeface="Segoe UI Light"/>
              </a:rPr>
              <a:t>70</a:t>
            </a:r>
            <a:r>
              <a:rPr lang="en-CA" sz="2600">
                <a:solidFill>
                  <a:srgbClr val="0078D4"/>
                </a:solidFill>
                <a:latin typeface="Segoe UI Light"/>
                <a:cs typeface="Segoe UI Light"/>
              </a:rPr>
              <a:t>%</a:t>
            </a:r>
          </a:p>
        </p:txBody>
      </p:sp>
      <p:sp>
        <p:nvSpPr>
          <p:cNvPr id="11" name="TextBox 10">
            <a:extLst>
              <a:ext uri="{FF2B5EF4-FFF2-40B4-BE49-F238E27FC236}">
                <a16:creationId xmlns:a16="http://schemas.microsoft.com/office/drawing/2014/main" id="{6EF94C93-C680-E7F9-198D-409F64579071}"/>
              </a:ext>
            </a:extLst>
          </p:cNvPr>
          <p:cNvSpPr txBox="1"/>
          <p:nvPr/>
        </p:nvSpPr>
        <p:spPr>
          <a:xfrm>
            <a:off x="5264873" y="2326576"/>
            <a:ext cx="3790079" cy="2605842"/>
          </a:xfrm>
          <a:prstGeom prst="rect">
            <a:avLst/>
          </a:prstGeom>
          <a:noFill/>
        </p:spPr>
        <p:txBody>
          <a:bodyPr wrap="square" lIns="0" tIns="0" rIns="0" bIns="0" rtlCol="0" anchor="t">
            <a:spAutoFit/>
          </a:bodyPr>
          <a:lstStyle/>
          <a:p>
            <a:pPr defTabSz="932742">
              <a:spcAft>
                <a:spcPts val="1000"/>
              </a:spcAft>
            </a:pPr>
            <a:r>
              <a:rPr lang="en-US" sz="1400">
                <a:ln w="3175">
                  <a:noFill/>
                </a:ln>
                <a:solidFill>
                  <a:srgbClr val="3F3F3F"/>
                </a:solidFill>
                <a:latin typeface="Segoe UI Semibold"/>
                <a:cs typeface="Segoe UI Light"/>
              </a:rPr>
              <a:t>Additional Features:</a:t>
            </a:r>
          </a:p>
          <a:p>
            <a:pPr marL="342900" indent="-342900" defTabSz="932742">
              <a:spcAft>
                <a:spcPts val="1000"/>
              </a:spcAft>
              <a:buFont typeface="+mj-lt"/>
              <a:buAutoNum type="arabicPeriod"/>
            </a:pPr>
            <a:r>
              <a:rPr lang="en-US" sz="1200">
                <a:ln w="3175">
                  <a:noFill/>
                </a:ln>
                <a:solidFill>
                  <a:srgbClr val="3F3F3F"/>
                </a:solidFill>
                <a:latin typeface="Segoe UI Semibold"/>
                <a:cs typeface="Segoe UI Light"/>
              </a:rPr>
              <a:t>BitLocker &amp; BitLocker To Go:</a:t>
            </a:r>
            <a:r>
              <a:rPr lang="en-US" sz="1200">
                <a:ln w="3175">
                  <a:noFill/>
                </a:ln>
                <a:solidFill>
                  <a:srgbClr val="3F3F3F"/>
                </a:solidFill>
                <a:latin typeface="Segoe UI Light"/>
                <a:cs typeface="Segoe UI Light"/>
              </a:rPr>
              <a:t> Protect your data with powerful encryption, keeping sensitive information secure on all devices and removable media.</a:t>
            </a:r>
          </a:p>
          <a:p>
            <a:pPr marL="342900" indent="-342900" defTabSz="932742">
              <a:spcAft>
                <a:spcPts val="1000"/>
              </a:spcAft>
              <a:buFont typeface="+mj-lt"/>
              <a:buAutoNum type="arabicPeriod"/>
            </a:pPr>
            <a:r>
              <a:rPr lang="en-US" sz="1200">
                <a:ln w="3175">
                  <a:noFill/>
                </a:ln>
                <a:solidFill>
                  <a:srgbClr val="3F3F3F"/>
                </a:solidFill>
                <a:latin typeface="Segoe UI Semibold"/>
                <a:cs typeface="Segoe UI Light"/>
              </a:rPr>
              <a:t>Windows Hello:</a:t>
            </a:r>
            <a:r>
              <a:rPr lang="en-US" sz="1200">
                <a:ln w="3175">
                  <a:noFill/>
                </a:ln>
                <a:solidFill>
                  <a:srgbClr val="3F3F3F"/>
                </a:solidFill>
                <a:latin typeface="Segoe UI Light"/>
                <a:cs typeface="Segoe UI Light"/>
              </a:rPr>
              <a:t> Enhance access security with biometric authentications, such as facial recognition and fingerprint scanning.</a:t>
            </a:r>
          </a:p>
          <a:p>
            <a:pPr marL="342900" indent="-342900" defTabSz="932742">
              <a:spcAft>
                <a:spcPts val="1000"/>
              </a:spcAft>
              <a:buFont typeface="+mj-lt"/>
              <a:buAutoNum type="arabicPeriod"/>
            </a:pPr>
            <a:r>
              <a:rPr lang="en-US" sz="1200">
                <a:ln w="3175">
                  <a:noFill/>
                </a:ln>
                <a:solidFill>
                  <a:srgbClr val="3F3F3F"/>
                </a:solidFill>
                <a:latin typeface="Segoe UI Semibold"/>
                <a:cs typeface="Segoe UI Light"/>
              </a:rPr>
              <a:t>Trusted Platform Module (TPM) 2.0:</a:t>
            </a:r>
            <a:r>
              <a:rPr lang="en-US" sz="1200">
                <a:ln w="3175">
                  <a:noFill/>
                </a:ln>
                <a:solidFill>
                  <a:srgbClr val="3F3F3F"/>
                </a:solidFill>
                <a:latin typeface="Segoe UI Light"/>
                <a:cs typeface="Segoe UI Light"/>
              </a:rPr>
              <a:t> Safeguards encryption keys and user credentials, enhancing the integrity of security processes across your devices.</a:t>
            </a:r>
          </a:p>
          <a:p>
            <a:pPr defTabSz="932742">
              <a:spcAft>
                <a:spcPts val="1000"/>
              </a:spcAft>
            </a:pPr>
            <a:endParaRPr lang="en-US" sz="1400">
              <a:ln w="3175">
                <a:noFill/>
              </a:ln>
              <a:solidFill>
                <a:srgbClr val="3F3F3F"/>
              </a:solidFill>
              <a:latin typeface="Segoe UI Light"/>
              <a:cs typeface="Segoe UI Light"/>
            </a:endParaRPr>
          </a:p>
        </p:txBody>
      </p:sp>
      <p:sp>
        <p:nvSpPr>
          <p:cNvPr id="10" name="TextBox 9">
            <a:extLst>
              <a:ext uri="{FF2B5EF4-FFF2-40B4-BE49-F238E27FC236}">
                <a16:creationId xmlns:a16="http://schemas.microsoft.com/office/drawing/2014/main" id="{3073D489-D0F9-2512-B3A8-F6AE3D638EEF}"/>
              </a:ext>
            </a:extLst>
          </p:cNvPr>
          <p:cNvSpPr txBox="1"/>
          <p:nvPr/>
        </p:nvSpPr>
        <p:spPr>
          <a:xfrm>
            <a:off x="552300" y="2323133"/>
            <a:ext cx="4010845" cy="3062377"/>
          </a:xfrm>
          <a:prstGeom prst="rect">
            <a:avLst/>
          </a:prstGeom>
          <a:noFill/>
        </p:spPr>
        <p:txBody>
          <a:bodyPr wrap="square" lIns="0" tIns="0" rIns="0" bIns="0" rtlCol="0" anchor="t">
            <a:spAutoFit/>
          </a:bodyPr>
          <a:lstStyle/>
          <a:p>
            <a:pPr defTabSz="932742">
              <a:spcAft>
                <a:spcPts val="1000"/>
              </a:spcAft>
            </a:pPr>
            <a:r>
              <a:rPr lang="en-US" sz="1400">
                <a:ln w="3175">
                  <a:noFill/>
                </a:ln>
                <a:solidFill>
                  <a:srgbClr val="3F3F3F"/>
                </a:solidFill>
                <a:latin typeface="Segoe UI Semibold"/>
                <a:cs typeface="Segoe UI Light"/>
              </a:rPr>
              <a:t>Intel vPro</a:t>
            </a:r>
            <a:r>
              <a:rPr lang="en-US" sz="1400" baseline="30000">
                <a:ln w="3175">
                  <a:noFill/>
                </a:ln>
                <a:solidFill>
                  <a:srgbClr val="3F3F3F"/>
                </a:solidFill>
                <a:latin typeface="Segoe UI Semibold"/>
                <a:cs typeface="Segoe UI Light"/>
              </a:rPr>
              <a:t>®</a:t>
            </a:r>
            <a:r>
              <a:rPr lang="en-US" sz="1400">
                <a:ln w="3175">
                  <a:noFill/>
                </a:ln>
                <a:solidFill>
                  <a:srgbClr val="3F3F3F"/>
                </a:solidFill>
                <a:latin typeface="Segoe UI Semibold"/>
                <a:cs typeface="Segoe UI Light"/>
              </a:rPr>
              <a:t> technology complements Windows 11 Pro by adding a layer of hardware-based security and management capabilities:</a:t>
            </a:r>
          </a:p>
          <a:p>
            <a:pPr marL="342900" indent="-342900" defTabSz="932742">
              <a:spcAft>
                <a:spcPts val="1000"/>
              </a:spcAft>
              <a:buFont typeface="+mj-lt"/>
              <a:buAutoNum type="arabicPeriod"/>
            </a:pPr>
            <a:r>
              <a:rPr lang="en-US" sz="1200">
                <a:ln w="3175">
                  <a:noFill/>
                </a:ln>
                <a:solidFill>
                  <a:srgbClr val="3F3F3F"/>
                </a:solidFill>
                <a:latin typeface="Segoe UI Semibold"/>
                <a:cs typeface="Segoe UI Light"/>
              </a:rPr>
              <a:t>Intel vPro</a:t>
            </a:r>
            <a:r>
              <a:rPr lang="en-US" sz="1200" baseline="30000">
                <a:ln w="3175">
                  <a:noFill/>
                </a:ln>
                <a:solidFill>
                  <a:srgbClr val="3F3F3F"/>
                </a:solidFill>
                <a:latin typeface="Segoe UI Semibold"/>
                <a:cs typeface="Segoe UI Light"/>
              </a:rPr>
              <a:t>®</a:t>
            </a:r>
            <a:r>
              <a:rPr lang="en-US" sz="1200">
                <a:ln w="3175">
                  <a:noFill/>
                </a:ln>
                <a:solidFill>
                  <a:srgbClr val="3F3F3F"/>
                </a:solidFill>
                <a:latin typeface="Segoe UI Semibold"/>
                <a:cs typeface="Segoe UI Light"/>
              </a:rPr>
              <a:t> Security: </a:t>
            </a:r>
            <a:r>
              <a:rPr lang="en-US" sz="1200">
                <a:ln w="3175">
                  <a:noFill/>
                </a:ln>
                <a:solidFill>
                  <a:srgbClr val="3F3F3F"/>
                </a:solidFill>
                <a:latin typeface="Segoe UI Light"/>
                <a:cs typeface="Segoe UI Light"/>
              </a:rPr>
              <a:t>Provides powerful protection right out of-the-box, integrating deeply with Windows 11 security to provide comprehensive hardware-based </a:t>
            </a:r>
            <a:br>
              <a:rPr lang="en-US" sz="1200">
                <a:ln w="3175">
                  <a:noFill/>
                </a:ln>
                <a:solidFill>
                  <a:srgbClr val="3F3F3F"/>
                </a:solidFill>
                <a:latin typeface="Segoe UI Light"/>
                <a:cs typeface="Segoe UI Light"/>
              </a:rPr>
            </a:br>
            <a:r>
              <a:rPr lang="en-US" sz="1200">
                <a:ln w="3175">
                  <a:noFill/>
                </a:ln>
                <a:solidFill>
                  <a:srgbClr val="3F3F3F"/>
                </a:solidFill>
                <a:latin typeface="Segoe UI Light"/>
                <a:cs typeface="Segoe UI Light"/>
              </a:rPr>
              <a:t>threat detection and response capabilities.</a:t>
            </a:r>
          </a:p>
          <a:p>
            <a:pPr marL="342900" indent="-342900" defTabSz="932742">
              <a:spcAft>
                <a:spcPts val="1000"/>
              </a:spcAft>
              <a:buFont typeface="+mj-lt"/>
              <a:buAutoNum type="arabicPeriod"/>
            </a:pPr>
            <a:r>
              <a:rPr lang="en-US" sz="1200">
                <a:ln w="3175">
                  <a:noFill/>
                </a:ln>
                <a:solidFill>
                  <a:srgbClr val="3F3F3F"/>
                </a:solidFill>
                <a:latin typeface="Segoe UI Semibold"/>
                <a:cs typeface="Segoe UI Light"/>
              </a:rPr>
              <a:t>Intel Hardware Shield: </a:t>
            </a:r>
            <a:r>
              <a:rPr lang="en-US" sz="1200">
                <a:ln w="3175">
                  <a:noFill/>
                </a:ln>
                <a:solidFill>
                  <a:srgbClr val="3F3F3F"/>
                </a:solidFill>
                <a:latin typeface="Segoe UI Light"/>
                <a:cs typeface="Segoe UI Light"/>
              </a:rPr>
              <a:t>Offers advanced protection </a:t>
            </a:r>
            <a:br>
              <a:rPr lang="en-US" sz="1200">
                <a:ln w="3175">
                  <a:noFill/>
                </a:ln>
                <a:solidFill>
                  <a:srgbClr val="3F3F3F"/>
                </a:solidFill>
                <a:latin typeface="Segoe UI Light"/>
                <a:cs typeface="Segoe UI Light"/>
              </a:rPr>
            </a:br>
            <a:r>
              <a:rPr lang="en-US" sz="1200">
                <a:ln w="3175">
                  <a:noFill/>
                </a:ln>
                <a:solidFill>
                  <a:srgbClr val="3F3F3F"/>
                </a:solidFill>
                <a:latin typeface="Segoe UI Light"/>
                <a:cs typeface="Segoe UI Light"/>
              </a:rPr>
              <a:t>against below-the-OS attacks, securing critical applications from sophisticated threats.</a:t>
            </a:r>
          </a:p>
          <a:p>
            <a:pPr marL="342900" indent="-342900" defTabSz="932742">
              <a:spcAft>
                <a:spcPts val="1000"/>
              </a:spcAft>
              <a:buFont typeface="+mj-lt"/>
              <a:buAutoNum type="arabicPeriod"/>
            </a:pPr>
            <a:r>
              <a:rPr lang="en-GB" sz="1200">
                <a:solidFill>
                  <a:srgbClr val="3F3F3F"/>
                </a:solidFill>
                <a:latin typeface="Segoe UI Semibold"/>
                <a:cs typeface="Segoe UI Light"/>
              </a:rPr>
              <a:t>Remote Management:</a:t>
            </a:r>
            <a:r>
              <a:rPr lang="en-GB" sz="1200">
                <a:solidFill>
                  <a:srgbClr val="3F3F3F"/>
                </a:solidFill>
                <a:latin typeface="Segoe UI Light"/>
                <a:cs typeface="Segoe UI Light"/>
              </a:rPr>
              <a:t> Allows IT professionals to monitor and manage devices on their network remotely, </a:t>
            </a:r>
            <a:br>
              <a:rPr lang="en-GB" sz="1200">
                <a:solidFill>
                  <a:srgbClr val="3F3F3F"/>
                </a:solidFill>
                <a:latin typeface="Segoe UI Light"/>
                <a:cs typeface="Segoe UI Light"/>
              </a:rPr>
            </a:br>
            <a:r>
              <a:rPr lang="en-GB" sz="1200">
                <a:solidFill>
                  <a:srgbClr val="3F3F3F"/>
                </a:solidFill>
                <a:latin typeface="Segoe UI Light"/>
                <a:cs typeface="Segoe UI Light"/>
              </a:rPr>
              <a:t>to enhance productivity and enables a swift response </a:t>
            </a:r>
            <a:br>
              <a:rPr lang="en-GB" sz="1200">
                <a:solidFill>
                  <a:srgbClr val="3F3F3F"/>
                </a:solidFill>
                <a:latin typeface="Segoe UI Light"/>
                <a:cs typeface="Segoe UI Light"/>
              </a:rPr>
            </a:br>
            <a:r>
              <a:rPr lang="en-GB" sz="1200">
                <a:solidFill>
                  <a:srgbClr val="3F3F3F"/>
                </a:solidFill>
                <a:latin typeface="Segoe UI Light"/>
                <a:cs typeface="Segoe UI Light"/>
              </a:rPr>
              <a:t>to security incidents.</a:t>
            </a:r>
            <a:endParaRPr lang="en-US" sz="1200">
              <a:ln w="3175">
                <a:noFill/>
              </a:ln>
              <a:solidFill>
                <a:srgbClr val="3F3F3F"/>
              </a:solidFill>
              <a:latin typeface="Segoe UI Light"/>
              <a:cs typeface="Segoe UI Light"/>
            </a:endParaRPr>
          </a:p>
        </p:txBody>
      </p:sp>
      <p:cxnSp>
        <p:nvCxnSpPr>
          <p:cNvPr id="12" name="Straight Connector 11">
            <a:extLst>
              <a:ext uri="{FF2B5EF4-FFF2-40B4-BE49-F238E27FC236}">
                <a16:creationId xmlns:a16="http://schemas.microsoft.com/office/drawing/2014/main" id="{66070C42-D115-7880-3EB1-F2B6768B1830}"/>
              </a:ext>
            </a:extLst>
          </p:cNvPr>
          <p:cNvCxnSpPr/>
          <p:nvPr/>
        </p:nvCxnSpPr>
        <p:spPr>
          <a:xfrm>
            <a:off x="4921131" y="2326576"/>
            <a:ext cx="0" cy="3748547"/>
          </a:xfrm>
          <a:prstGeom prst="line">
            <a:avLst/>
          </a:prstGeom>
          <a:ln w="6350">
            <a:solidFill>
              <a:srgbClr val="0078D4"/>
            </a:soli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ADB3B945-0516-0359-F58A-74CEF6849232}"/>
              </a:ext>
            </a:extLst>
          </p:cNvPr>
          <p:cNvSpPr txBox="1"/>
          <p:nvPr/>
        </p:nvSpPr>
        <p:spPr>
          <a:xfrm>
            <a:off x="10083452" y="4330928"/>
            <a:ext cx="1627752" cy="1051270"/>
          </a:xfrm>
          <a:prstGeom prst="rect">
            <a:avLst/>
          </a:prstGeom>
          <a:noFill/>
        </p:spPr>
        <p:txBody>
          <a:bodyPr wrap="square" lIns="91440" tIns="45720" rIns="91440" bIns="45720" anchor="t">
            <a:spAutoFit/>
          </a:bodyPr>
          <a:lstStyle/>
          <a:p>
            <a:pPr lvl="0"/>
            <a:r>
              <a:rPr lang="en-CA" sz="1200">
                <a:solidFill>
                  <a:srgbClr val="3F3F3F"/>
                </a:solidFill>
                <a:latin typeface="Segoe UI Light"/>
                <a:ea typeface="Calibri"/>
                <a:cs typeface="Segoe UI Light"/>
              </a:rPr>
              <a:t>IT gets time back with an </a:t>
            </a:r>
            <a:r>
              <a:rPr lang="en-CA" sz="1200">
                <a:solidFill>
                  <a:srgbClr val="3F3F3F"/>
                </a:solidFill>
                <a:latin typeface="Segoe UI Semibold"/>
                <a:ea typeface="Calibri"/>
                <a:cs typeface="Segoe UI Light"/>
              </a:rPr>
              <a:t>80%</a:t>
            </a:r>
            <a:r>
              <a:rPr lang="en-CA" sz="1200">
                <a:solidFill>
                  <a:srgbClr val="3F3F3F"/>
                </a:solidFill>
                <a:latin typeface="Segoe UI Light"/>
                <a:ea typeface="Calibri"/>
                <a:cs typeface="Segoe UI Light"/>
              </a:rPr>
              <a:t> reduction in IT support requests and devices deployed </a:t>
            </a:r>
            <a:r>
              <a:rPr lang="en-CA" sz="1200">
                <a:solidFill>
                  <a:srgbClr val="3F3F3F"/>
                </a:solidFill>
                <a:latin typeface="Segoe UI Semibold"/>
                <a:ea typeface="Calibri"/>
                <a:cs typeface="Segoe UI Light"/>
              </a:rPr>
              <a:t>25%</a:t>
            </a:r>
            <a:r>
              <a:rPr lang="en-CA" sz="1200">
                <a:solidFill>
                  <a:srgbClr val="3F3F3F"/>
                </a:solidFill>
                <a:latin typeface="Segoe UI Light"/>
                <a:ea typeface="Calibri"/>
                <a:cs typeface="Segoe UI Light"/>
              </a:rPr>
              <a:t> faster.</a:t>
            </a:r>
          </a:p>
        </p:txBody>
      </p:sp>
      <p:sp>
        <p:nvSpPr>
          <p:cNvPr id="4" name="TextBox 3">
            <a:extLst>
              <a:ext uri="{FF2B5EF4-FFF2-40B4-BE49-F238E27FC236}">
                <a16:creationId xmlns:a16="http://schemas.microsoft.com/office/drawing/2014/main" id="{7D3AEE45-25A0-FFBE-CD23-D0BDDF6A0E59}"/>
              </a:ext>
            </a:extLst>
          </p:cNvPr>
          <p:cNvSpPr txBox="1"/>
          <p:nvPr/>
        </p:nvSpPr>
        <p:spPr>
          <a:xfrm>
            <a:off x="10083452" y="3682123"/>
            <a:ext cx="1876725" cy="646331"/>
          </a:xfrm>
          <a:prstGeom prst="rect">
            <a:avLst/>
          </a:prstGeom>
          <a:noFill/>
        </p:spPr>
        <p:txBody>
          <a:bodyPr wrap="square" lIns="91440" tIns="45720" rIns="91440" bIns="45720" anchor="b">
            <a:spAutoFit/>
          </a:bodyPr>
          <a:lstStyle/>
          <a:p>
            <a:pPr lvl="0"/>
            <a:r>
              <a:rPr lang="en-CA" sz="3600">
                <a:ln w="3175">
                  <a:noFill/>
                </a:ln>
                <a:solidFill>
                  <a:srgbClr val="0078D4"/>
                </a:solidFill>
                <a:latin typeface="Segoe UI Light"/>
                <a:cs typeface="Segoe UI Light"/>
              </a:rPr>
              <a:t>80</a:t>
            </a:r>
            <a:r>
              <a:rPr lang="en-CA" sz="2600">
                <a:solidFill>
                  <a:srgbClr val="0078D4"/>
                </a:solidFill>
                <a:latin typeface="Segoe UI Light"/>
                <a:cs typeface="Segoe UI Light"/>
              </a:rPr>
              <a:t>%</a:t>
            </a:r>
          </a:p>
        </p:txBody>
      </p:sp>
      <p:sp>
        <p:nvSpPr>
          <p:cNvPr id="5" name="TextBox 4">
            <a:extLst>
              <a:ext uri="{FF2B5EF4-FFF2-40B4-BE49-F238E27FC236}">
                <a16:creationId xmlns:a16="http://schemas.microsoft.com/office/drawing/2014/main" id="{C1D8F34F-D918-3F3A-C45C-454DE641EC0E}"/>
              </a:ext>
            </a:extLst>
          </p:cNvPr>
          <p:cNvSpPr txBox="1"/>
          <p:nvPr/>
        </p:nvSpPr>
        <p:spPr>
          <a:xfrm>
            <a:off x="9739746" y="6075219"/>
            <a:ext cx="234834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baseline="30000">
                <a:solidFill>
                  <a:schemeClr val="tx1">
                    <a:lumMod val="75000"/>
                    <a:lumOff val="25000"/>
                  </a:schemeClr>
                </a:solidFill>
              </a:rPr>
              <a:t>4 </a:t>
            </a:r>
            <a:r>
              <a:rPr lang="en-US" sz="600">
                <a:solidFill>
                  <a:schemeClr val="tx1">
                    <a:lumMod val="75000"/>
                    <a:lumOff val="25000"/>
                  </a:schemeClr>
                </a:solidFill>
              </a:rPr>
              <a:t>Based on </a:t>
            </a:r>
            <a:r>
              <a:rPr lang="en-US" sz="600" err="1">
                <a:solidFill>
                  <a:schemeClr val="tx1">
                    <a:lumMod val="75000"/>
                    <a:lumOff val="25000"/>
                  </a:schemeClr>
                </a:solidFill>
              </a:rPr>
              <a:t>IOActive’s</a:t>
            </a:r>
            <a:r>
              <a:rPr lang="en-US" sz="600">
                <a:solidFill>
                  <a:schemeClr val="tx1">
                    <a:lumMod val="75000"/>
                    <a:lumOff val="25000"/>
                  </a:schemeClr>
                </a:solidFill>
              </a:rPr>
              <a:t> “Intel vPro 13th Gen Attack Surface Study” published March 2023 (commissioned by Intel) which evaluates Intel vPro devices powered by 13th Gen Intel Core processors against four-year-old Intel-based PCs on Windows OS. Details at www.intel.com/performance-vpro. Results may vary for Core Ultra Processors. </a:t>
            </a:r>
            <a:endParaRPr lang="en-US" sz="600">
              <a:solidFill>
                <a:schemeClr val="tx1">
                  <a:lumMod val="75000"/>
                  <a:lumOff val="25000"/>
                </a:schemeClr>
              </a:solidFill>
              <a:cs typeface="Segoe UI"/>
            </a:endParaRPr>
          </a:p>
        </p:txBody>
      </p:sp>
      <p:pic>
        <p:nvPicPr>
          <p:cNvPr id="15" name="Picture 14" descr="Windows | Intel Logo">
            <a:extLst>
              <a:ext uri="{FF2B5EF4-FFF2-40B4-BE49-F238E27FC236}">
                <a16:creationId xmlns:a16="http://schemas.microsoft.com/office/drawing/2014/main" id="{C4B9027B-5EB4-1C29-8B20-27ED5C45368B}"/>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252311" y="164565"/>
            <a:ext cx="2152251" cy="504317"/>
          </a:xfrm>
          <a:prstGeom prst="rect">
            <a:avLst/>
          </a:prstGeom>
          <a:ln>
            <a:noFill/>
          </a:ln>
        </p:spPr>
      </p:pic>
    </p:spTree>
    <p:extLst>
      <p:ext uri="{BB962C8B-B14F-4D97-AF65-F5344CB8AC3E}">
        <p14:creationId xmlns:p14="http://schemas.microsoft.com/office/powerpoint/2010/main" val="736462061"/>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740F44-7B71-078E-0EFE-8A4263F1DE89}"/>
              </a:ext>
            </a:extLst>
          </p:cNvPr>
          <p:cNvPicPr>
            <a:picLocks noChangeAspect="1"/>
          </p:cNvPicPr>
          <p:nvPr/>
        </p:nvPicPr>
        <p:blipFill rotWithShape="1">
          <a:blip r:embed="rId3">
            <a:extLst>
              <a:ext uri="{28A0092B-C50C-407E-A947-70E740481C1C}">
                <a14:useLocalDpi xmlns:a14="http://schemas.microsoft.com/office/drawing/2010/main" val="0"/>
              </a:ext>
            </a:extLst>
          </a:blip>
          <a:srcRect l="26146" t="4400" r="18303" b="4962"/>
          <a:stretch/>
        </p:blipFill>
        <p:spPr>
          <a:xfrm>
            <a:off x="8357624" y="2635947"/>
            <a:ext cx="3257874" cy="3538276"/>
          </a:xfrm>
          <a:prstGeom prst="rect">
            <a:avLst/>
          </a:prstGeom>
        </p:spPr>
      </p:pic>
      <p:sp>
        <p:nvSpPr>
          <p:cNvPr id="6" name="TextBox 5">
            <a:extLst>
              <a:ext uri="{FF2B5EF4-FFF2-40B4-BE49-F238E27FC236}">
                <a16:creationId xmlns:a16="http://schemas.microsoft.com/office/drawing/2014/main" id="{92E4BA60-F960-BE98-C54F-5553223D7ADD}"/>
              </a:ext>
            </a:extLst>
          </p:cNvPr>
          <p:cNvSpPr txBox="1"/>
          <p:nvPr/>
        </p:nvSpPr>
        <p:spPr>
          <a:xfrm>
            <a:off x="467807" y="1761156"/>
            <a:ext cx="9260213" cy="523220"/>
          </a:xfrm>
          <a:prstGeom prst="rect">
            <a:avLst/>
          </a:prstGeom>
          <a:noFill/>
        </p:spPr>
        <p:txBody>
          <a:bodyPr wrap="square" lIns="91440" tIns="45720" rIns="91440" bIns="45720" anchor="t">
            <a:spAutoFit/>
          </a:bodyPr>
          <a:lstStyle/>
          <a:p>
            <a:r>
              <a:rPr lang="en-US" sz="1400">
                <a:solidFill>
                  <a:srgbClr val="3F3F3F"/>
                </a:solidFill>
                <a:latin typeface="Segoe UI Semibold"/>
                <a:cs typeface="Segoe UI Light"/>
              </a:rPr>
              <a:t>Windows 11 Pro is designed to support the flexible, hybrid work models essential for today’s businesses. </a:t>
            </a:r>
            <a:br>
              <a:rPr lang="en-US" sz="1400">
                <a:solidFill>
                  <a:srgbClr val="3F3F3F"/>
                </a:solidFill>
                <a:latin typeface="Segoe UI Semibold"/>
                <a:cs typeface="Segoe UI Light"/>
              </a:rPr>
            </a:br>
            <a:r>
              <a:rPr lang="en-US" sz="1400">
                <a:solidFill>
                  <a:srgbClr val="3F3F3F"/>
                </a:solidFill>
                <a:latin typeface="Segoe UI Semibold"/>
                <a:cs typeface="Segoe UI Light"/>
              </a:rPr>
              <a:t>It incorporates cutting-edge technology to ensure seamless operation, no matter where your team is working:</a:t>
            </a:r>
          </a:p>
        </p:txBody>
      </p:sp>
      <p:sp>
        <p:nvSpPr>
          <p:cNvPr id="7" name="Rectangle: Rounded Corners 19">
            <a:extLst>
              <a:ext uri="{FF2B5EF4-FFF2-40B4-BE49-F238E27FC236}">
                <a16:creationId xmlns:a16="http://schemas.microsoft.com/office/drawing/2014/main" id="{8479C8BE-9546-0D0E-F7F2-E57739B0D99F}"/>
              </a:ext>
            </a:extLst>
          </p:cNvPr>
          <p:cNvSpPr/>
          <p:nvPr/>
        </p:nvSpPr>
        <p:spPr>
          <a:xfrm>
            <a:off x="562043" y="2635948"/>
            <a:ext cx="3783382" cy="1716164"/>
          </a:xfrm>
          <a:prstGeom prst="rect">
            <a:avLst/>
          </a:prstGeom>
          <a:solidFill>
            <a:srgbClr val="F2F2F2"/>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endParaRPr lang="en-US" baseline="-25000"/>
          </a:p>
        </p:txBody>
      </p:sp>
      <p:sp>
        <p:nvSpPr>
          <p:cNvPr id="8" name="Rectangle: Rounded Corners 19">
            <a:extLst>
              <a:ext uri="{FF2B5EF4-FFF2-40B4-BE49-F238E27FC236}">
                <a16:creationId xmlns:a16="http://schemas.microsoft.com/office/drawing/2014/main" id="{C57EDAB6-F9D6-3CDB-691B-56BDCCB100A8}"/>
              </a:ext>
            </a:extLst>
          </p:cNvPr>
          <p:cNvSpPr/>
          <p:nvPr/>
        </p:nvSpPr>
        <p:spPr>
          <a:xfrm>
            <a:off x="4452737" y="2635948"/>
            <a:ext cx="3783382" cy="1716164"/>
          </a:xfrm>
          <a:prstGeom prst="rect">
            <a:avLst/>
          </a:prstGeom>
          <a:solidFill>
            <a:srgbClr val="F2F2F2"/>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endParaRPr lang="en-US" baseline="-25000"/>
          </a:p>
        </p:txBody>
      </p:sp>
      <p:sp>
        <p:nvSpPr>
          <p:cNvPr id="9" name="Rectangle: Rounded Corners 19">
            <a:extLst>
              <a:ext uri="{FF2B5EF4-FFF2-40B4-BE49-F238E27FC236}">
                <a16:creationId xmlns:a16="http://schemas.microsoft.com/office/drawing/2014/main" id="{EC58D606-54B6-3DFA-A282-F50E7A712F19}"/>
              </a:ext>
            </a:extLst>
          </p:cNvPr>
          <p:cNvSpPr/>
          <p:nvPr/>
        </p:nvSpPr>
        <p:spPr>
          <a:xfrm>
            <a:off x="562043" y="4458061"/>
            <a:ext cx="3783382" cy="1716164"/>
          </a:xfrm>
          <a:prstGeom prst="rect">
            <a:avLst/>
          </a:prstGeom>
          <a:solidFill>
            <a:srgbClr val="F2F2F2"/>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endParaRPr lang="en-US" baseline="-25000"/>
          </a:p>
        </p:txBody>
      </p:sp>
      <p:sp>
        <p:nvSpPr>
          <p:cNvPr id="10" name="Text Placeholder 6">
            <a:extLst>
              <a:ext uri="{FF2B5EF4-FFF2-40B4-BE49-F238E27FC236}">
                <a16:creationId xmlns:a16="http://schemas.microsoft.com/office/drawing/2014/main" id="{508B780D-8AE6-0BE8-182C-974F866FF664}"/>
              </a:ext>
            </a:extLst>
          </p:cNvPr>
          <p:cNvSpPr txBox="1">
            <a:spLocks/>
          </p:cNvSpPr>
          <p:nvPr/>
        </p:nvSpPr>
        <p:spPr>
          <a:xfrm>
            <a:off x="813451" y="2818967"/>
            <a:ext cx="3063354" cy="215444"/>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a:solidFill>
                  <a:srgbClr val="3F3F3F"/>
                </a:solidFill>
                <a:latin typeface="Segoe UI Semibold"/>
                <a:cs typeface="Segoe UI Semibold"/>
              </a:rPr>
              <a:t>Remote Desktop and VPN Support:</a:t>
            </a:r>
          </a:p>
        </p:txBody>
      </p:sp>
      <p:sp>
        <p:nvSpPr>
          <p:cNvPr id="11" name="TextBox 10">
            <a:extLst>
              <a:ext uri="{FF2B5EF4-FFF2-40B4-BE49-F238E27FC236}">
                <a16:creationId xmlns:a16="http://schemas.microsoft.com/office/drawing/2014/main" id="{E939A93F-C8DB-6E22-4DBD-5F0B4AC708DA}"/>
              </a:ext>
            </a:extLst>
          </p:cNvPr>
          <p:cNvSpPr txBox="1"/>
          <p:nvPr/>
        </p:nvSpPr>
        <p:spPr>
          <a:xfrm>
            <a:off x="813451" y="3191186"/>
            <a:ext cx="3288966" cy="923330"/>
          </a:xfrm>
          <a:prstGeom prst="rect">
            <a:avLst/>
          </a:prstGeom>
          <a:noFill/>
        </p:spPr>
        <p:txBody>
          <a:bodyPr wrap="square" lIns="0" tIns="0" rIns="0" bIns="0" rtlCol="0" anchor="t">
            <a:spAutoFit/>
          </a:bodyPr>
          <a:lstStyle/>
          <a:p>
            <a:pPr algn="l" defTabSz="932742">
              <a:lnSpc>
                <a:spcPct val="100000"/>
              </a:lnSpc>
            </a:pPr>
            <a:r>
              <a:rPr lang="en-US" sz="1200">
                <a:ln w="3175">
                  <a:noFill/>
                </a:ln>
                <a:solidFill>
                  <a:srgbClr val="3F3F3F"/>
                </a:solidFill>
                <a:latin typeface="Segoe UI Light"/>
                <a:cs typeface="Segoe UI Light"/>
              </a:rPr>
              <a:t>Secure and reliable remote access is critical for hybrid environments. Windows 11 Pro offers enhanced VPN protocols and Remote Desktop features, allowing employees to access workplace resources safely from any location.</a:t>
            </a:r>
          </a:p>
        </p:txBody>
      </p:sp>
      <p:sp>
        <p:nvSpPr>
          <p:cNvPr id="12" name="Text Placeholder 6">
            <a:extLst>
              <a:ext uri="{FF2B5EF4-FFF2-40B4-BE49-F238E27FC236}">
                <a16:creationId xmlns:a16="http://schemas.microsoft.com/office/drawing/2014/main" id="{E655F4E7-6110-4964-9B0E-5DD1D29167DB}"/>
              </a:ext>
            </a:extLst>
          </p:cNvPr>
          <p:cNvSpPr txBox="1">
            <a:spLocks/>
          </p:cNvSpPr>
          <p:nvPr/>
        </p:nvSpPr>
        <p:spPr>
          <a:xfrm>
            <a:off x="4704145" y="2808123"/>
            <a:ext cx="2899154" cy="215444"/>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a:solidFill>
                  <a:srgbClr val="3F3F3F"/>
                </a:solidFill>
                <a:latin typeface="Segoe UI Semibold"/>
                <a:cs typeface="Segoe UI Semibold"/>
              </a:rPr>
              <a:t>Microsoft Teams Integration:</a:t>
            </a:r>
          </a:p>
        </p:txBody>
      </p:sp>
      <p:sp>
        <p:nvSpPr>
          <p:cNvPr id="13" name="TextBox 12">
            <a:extLst>
              <a:ext uri="{FF2B5EF4-FFF2-40B4-BE49-F238E27FC236}">
                <a16:creationId xmlns:a16="http://schemas.microsoft.com/office/drawing/2014/main" id="{8B349B7D-1C02-E721-28AD-2C523380769F}"/>
              </a:ext>
            </a:extLst>
          </p:cNvPr>
          <p:cNvSpPr txBox="1"/>
          <p:nvPr/>
        </p:nvSpPr>
        <p:spPr>
          <a:xfrm>
            <a:off x="4704145" y="3180342"/>
            <a:ext cx="3288966" cy="923330"/>
          </a:xfrm>
          <a:prstGeom prst="rect">
            <a:avLst/>
          </a:prstGeom>
          <a:noFill/>
        </p:spPr>
        <p:txBody>
          <a:bodyPr wrap="square" lIns="0" tIns="0" rIns="0" bIns="0" rtlCol="0" anchor="t">
            <a:spAutoFit/>
          </a:bodyPr>
          <a:lstStyle/>
          <a:p>
            <a:pPr algn="l" defTabSz="932742">
              <a:lnSpc>
                <a:spcPct val="100000"/>
              </a:lnSpc>
            </a:pPr>
            <a:r>
              <a:rPr lang="en-US" sz="1200">
                <a:ln w="3175">
                  <a:noFill/>
                </a:ln>
                <a:solidFill>
                  <a:srgbClr val="3F3F3F"/>
                </a:solidFill>
                <a:latin typeface="Segoe UI Light"/>
                <a:cs typeface="Segoe UI Light"/>
              </a:rPr>
              <a:t>Optimised for Windows 11, Teams is embedded directly into the taskbar, enhancing communication with features like instant chat, video calls, and virtual meeting tools, including background blur and noise suppression.</a:t>
            </a:r>
          </a:p>
        </p:txBody>
      </p:sp>
      <p:sp>
        <p:nvSpPr>
          <p:cNvPr id="14" name="Text Placeholder 6">
            <a:extLst>
              <a:ext uri="{FF2B5EF4-FFF2-40B4-BE49-F238E27FC236}">
                <a16:creationId xmlns:a16="http://schemas.microsoft.com/office/drawing/2014/main" id="{D0C0A629-4EF9-0A20-60A5-89633DF89EEB}"/>
              </a:ext>
            </a:extLst>
          </p:cNvPr>
          <p:cNvSpPr txBox="1">
            <a:spLocks/>
          </p:cNvSpPr>
          <p:nvPr/>
        </p:nvSpPr>
        <p:spPr>
          <a:xfrm>
            <a:off x="813451" y="4641080"/>
            <a:ext cx="3232456" cy="215444"/>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a:solidFill>
                  <a:srgbClr val="3F3F3F"/>
                </a:solidFill>
                <a:latin typeface="Segoe UI Semibold"/>
                <a:cs typeface="Segoe UI Semibold"/>
              </a:rPr>
              <a:t>Advanced Network Connectivity:</a:t>
            </a:r>
          </a:p>
        </p:txBody>
      </p:sp>
      <p:sp>
        <p:nvSpPr>
          <p:cNvPr id="15" name="TextBox 14">
            <a:extLst>
              <a:ext uri="{FF2B5EF4-FFF2-40B4-BE49-F238E27FC236}">
                <a16:creationId xmlns:a16="http://schemas.microsoft.com/office/drawing/2014/main" id="{42EFEE04-71A0-407E-8C60-694C7AD25F85}"/>
              </a:ext>
            </a:extLst>
          </p:cNvPr>
          <p:cNvSpPr txBox="1"/>
          <p:nvPr/>
        </p:nvSpPr>
        <p:spPr>
          <a:xfrm>
            <a:off x="813451" y="5013299"/>
            <a:ext cx="3288966" cy="553998"/>
          </a:xfrm>
          <a:prstGeom prst="rect">
            <a:avLst/>
          </a:prstGeom>
          <a:noFill/>
        </p:spPr>
        <p:txBody>
          <a:bodyPr wrap="square" lIns="0" tIns="0" rIns="0" bIns="0" rtlCol="0">
            <a:spAutoFit/>
          </a:bodyPr>
          <a:lstStyle/>
          <a:p>
            <a:pPr algn="l" defTabSz="932742">
              <a:lnSpc>
                <a:spcPct val="100000"/>
              </a:lnSpc>
            </a:pPr>
            <a:r>
              <a:rPr lang="en-US" sz="1200">
                <a:ln w="3175">
                  <a:noFill/>
                </a:ln>
                <a:solidFill>
                  <a:srgbClr val="3F3F3F"/>
                </a:solidFill>
                <a:latin typeface="Segoe UI Light"/>
                <a:cs typeface="Segoe UI Light"/>
              </a:rPr>
              <a:t>Supports the latest Wi-Fi 6E standards to ensure stable and fast connections, crucial for effective remote operations and cloud integrations.</a:t>
            </a:r>
          </a:p>
        </p:txBody>
      </p:sp>
      <p:sp>
        <p:nvSpPr>
          <p:cNvPr id="16" name="Rectangle: Rounded Corners 19">
            <a:extLst>
              <a:ext uri="{FF2B5EF4-FFF2-40B4-BE49-F238E27FC236}">
                <a16:creationId xmlns:a16="http://schemas.microsoft.com/office/drawing/2014/main" id="{FDED4F76-CB88-2BBF-5DBA-E49E8CD9F8D2}"/>
              </a:ext>
            </a:extLst>
          </p:cNvPr>
          <p:cNvSpPr/>
          <p:nvPr/>
        </p:nvSpPr>
        <p:spPr>
          <a:xfrm>
            <a:off x="4452737" y="4458061"/>
            <a:ext cx="3783382" cy="1716164"/>
          </a:xfrm>
          <a:prstGeom prst="rect">
            <a:avLst/>
          </a:prstGeom>
          <a:solidFill>
            <a:srgbClr val="F2F2F2"/>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lvl="0" algn="ctr"/>
            <a:endParaRPr lang="en-US" baseline="-25000"/>
          </a:p>
        </p:txBody>
      </p:sp>
      <p:sp>
        <p:nvSpPr>
          <p:cNvPr id="17" name="Text Placeholder 6">
            <a:extLst>
              <a:ext uri="{FF2B5EF4-FFF2-40B4-BE49-F238E27FC236}">
                <a16:creationId xmlns:a16="http://schemas.microsoft.com/office/drawing/2014/main" id="{F9681FC3-403A-B7D9-8516-B6C6742DD6D8}"/>
              </a:ext>
            </a:extLst>
          </p:cNvPr>
          <p:cNvSpPr txBox="1">
            <a:spLocks/>
          </p:cNvSpPr>
          <p:nvPr/>
        </p:nvSpPr>
        <p:spPr>
          <a:xfrm>
            <a:off x="4704145" y="4630236"/>
            <a:ext cx="2185200" cy="215444"/>
          </a:xfrm>
          <a:prstGeom prst="rect">
            <a:avLst/>
          </a:prstGeom>
        </p:spPr>
        <p:txBody>
          <a:bodyPr vert="horz" wrap="square" lIns="0" tIns="0" rIns="0" bIns="0" rtlCol="0" anchor="t">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Segoe UI Semilight" panose="020B04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a:solidFill>
                  <a:srgbClr val="3F3F3F"/>
                </a:solidFill>
                <a:latin typeface="Segoe UI Semibold"/>
                <a:cs typeface="Segoe UI Semibold"/>
              </a:rPr>
              <a:t>Cloud-Ready Capabilities:</a:t>
            </a:r>
          </a:p>
        </p:txBody>
      </p:sp>
      <p:sp>
        <p:nvSpPr>
          <p:cNvPr id="18" name="TextBox 17">
            <a:extLst>
              <a:ext uri="{FF2B5EF4-FFF2-40B4-BE49-F238E27FC236}">
                <a16:creationId xmlns:a16="http://schemas.microsoft.com/office/drawing/2014/main" id="{CEBAFC0D-4B84-A314-E5E4-C945A8239654}"/>
              </a:ext>
            </a:extLst>
          </p:cNvPr>
          <p:cNvSpPr txBox="1"/>
          <p:nvPr/>
        </p:nvSpPr>
        <p:spPr>
          <a:xfrm>
            <a:off x="4704145" y="5002455"/>
            <a:ext cx="3288966" cy="738664"/>
          </a:xfrm>
          <a:prstGeom prst="rect">
            <a:avLst/>
          </a:prstGeom>
          <a:noFill/>
        </p:spPr>
        <p:txBody>
          <a:bodyPr wrap="square" lIns="0" tIns="0" rIns="0" bIns="0" rtlCol="0">
            <a:spAutoFit/>
          </a:bodyPr>
          <a:lstStyle/>
          <a:p>
            <a:r>
              <a:rPr lang="en-GB" sz="1200">
                <a:solidFill>
                  <a:srgbClr val="3F3F3F"/>
                </a:solidFill>
                <a:latin typeface="Segoe UI Light"/>
                <a:cs typeface="Segoe UI Light"/>
              </a:rPr>
              <a:t>Fully integrated with Microsoft 365, Windows 11 Pro enables efficient collaboration and data access across devices, empowering your team </a:t>
            </a:r>
            <a:br>
              <a:rPr lang="en-GB" sz="1200">
                <a:solidFill>
                  <a:srgbClr val="3F3F3F"/>
                </a:solidFill>
                <a:latin typeface="Segoe UI Light"/>
                <a:cs typeface="Segoe UI Light"/>
              </a:rPr>
            </a:br>
            <a:r>
              <a:rPr lang="en-GB" sz="1200">
                <a:solidFill>
                  <a:srgbClr val="3F3F3F"/>
                </a:solidFill>
                <a:latin typeface="Segoe UI Light"/>
                <a:cs typeface="Segoe UI Light"/>
              </a:rPr>
              <a:t>to work effectively, wherever they are.</a:t>
            </a:r>
          </a:p>
        </p:txBody>
      </p:sp>
      <p:sp>
        <p:nvSpPr>
          <p:cNvPr id="19" name="TextBox 18">
            <a:extLst>
              <a:ext uri="{FF2B5EF4-FFF2-40B4-BE49-F238E27FC236}">
                <a16:creationId xmlns:a16="http://schemas.microsoft.com/office/drawing/2014/main" id="{B8F6FDE7-84A6-CDE3-E529-63446ECD9DA9}"/>
              </a:ext>
            </a:extLst>
          </p:cNvPr>
          <p:cNvSpPr txBox="1"/>
          <p:nvPr/>
        </p:nvSpPr>
        <p:spPr>
          <a:xfrm>
            <a:off x="552300" y="888734"/>
            <a:ext cx="9831777" cy="553998"/>
          </a:xfrm>
          <a:prstGeom prst="rect">
            <a:avLst/>
          </a:prstGeom>
          <a:noFill/>
        </p:spPr>
        <p:txBody>
          <a:bodyPr wrap="square" lIns="0" tIns="0" rIns="0" bIns="0" rtlCol="0">
            <a:spAutoFit/>
          </a:bodyPr>
          <a:lstStyle/>
          <a:p>
            <a:pPr algn="l" defTabSz="932742">
              <a:lnSpc>
                <a:spcPct val="100000"/>
              </a:lnSpc>
            </a:pPr>
            <a:r>
              <a:rPr lang="en-US" sz="3600">
                <a:ln w="3175">
                  <a:noFill/>
                </a:ln>
                <a:solidFill>
                  <a:srgbClr val="3F3F3F"/>
                </a:solidFill>
                <a:latin typeface="+mj-lt"/>
                <a:ea typeface="+mn-ea"/>
                <a:cs typeface="Segoe UI Light" panose="020B0502040204020203" pitchFamily="34" charset="0"/>
              </a:rPr>
              <a:t>Empowering Seamless Hybrid Work Environments</a:t>
            </a:r>
          </a:p>
        </p:txBody>
      </p:sp>
      <p:pic>
        <p:nvPicPr>
          <p:cNvPr id="4" name="Picture 3" descr="Windows | Intel Logo">
            <a:extLst>
              <a:ext uri="{FF2B5EF4-FFF2-40B4-BE49-F238E27FC236}">
                <a16:creationId xmlns:a16="http://schemas.microsoft.com/office/drawing/2014/main" id="{7219BBC6-43D5-D800-12E7-B7BB75A549E6}"/>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252311" y="164565"/>
            <a:ext cx="2152251" cy="504317"/>
          </a:xfrm>
          <a:prstGeom prst="rect">
            <a:avLst/>
          </a:prstGeom>
          <a:ln>
            <a:noFill/>
          </a:ln>
        </p:spPr>
      </p:pic>
    </p:spTree>
    <p:extLst>
      <p:ext uri="{BB962C8B-B14F-4D97-AF65-F5344CB8AC3E}">
        <p14:creationId xmlns:p14="http://schemas.microsoft.com/office/powerpoint/2010/main" val="38135652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icrosoft - VML">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58ADDCBEE498C43BA495BC5821BAC34" ma:contentTypeVersion="18" ma:contentTypeDescription="Create a new document." ma:contentTypeScope="" ma:versionID="e63eb455709188245093288e6cd36195">
  <xsd:schema xmlns:xsd="http://www.w3.org/2001/XMLSchema" xmlns:xs="http://www.w3.org/2001/XMLSchema" xmlns:p="http://schemas.microsoft.com/office/2006/metadata/properties" xmlns:ns2="c4da8356-994b-4f6e-98df-91d440b619aa" xmlns:ns3="3bdb38f9-5e5c-460d-96a3-5577defd6fc9" targetNamespace="http://schemas.microsoft.com/office/2006/metadata/properties" ma:root="true" ma:fieldsID="91b0d2d80d09fb82e2052f18b1c1949c" ns2:_="" ns3:_="">
    <xsd:import namespace="c4da8356-994b-4f6e-98df-91d440b619aa"/>
    <xsd:import namespace="3bdb38f9-5e5c-460d-96a3-5577defd6fc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da8356-994b-4f6e-98df-91d440b619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3dac769-827b-4298-9439-b77f027de67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bdb38f9-5e5c-460d-96a3-5577defd6fc9"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0aaa0cf-78f1-4d91-8e0f-cd6fdc9ed090}" ma:internalName="TaxCatchAll" ma:showField="CatchAllData" ma:web="3bdb38f9-5e5c-460d-96a3-5577defd6f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bdb38f9-5e5c-460d-96a3-5577defd6fc9" xsi:nil="true"/>
    <SharedWithUsers xmlns="3bdb38f9-5e5c-460d-96a3-5577defd6fc9">
      <UserInfo>
        <DisplayName>Mohan Raj B (NON EA SC ALT)</DisplayName>
        <AccountId>16</AccountId>
        <AccountType/>
      </UserInfo>
      <UserInfo>
        <DisplayName>Kristen Warfield (SHE/HER)</DisplayName>
        <AccountId>15</AccountId>
        <AccountType/>
      </UserInfo>
      <UserInfo>
        <DisplayName>Mary Newhoff (NAYAMODE INC.)</DisplayName>
        <AccountId>11</AccountId>
        <AccountType/>
      </UserInfo>
      <UserInfo>
        <DisplayName>Stephanie Kornblum (STEPHANIE V KORNBLUM)</DisplayName>
        <AccountId>29</AccountId>
        <AccountType/>
      </UserInfo>
      <UserInfo>
        <DisplayName>TiAnna Tobin (CELA)</DisplayName>
        <AccountId>44</AccountId>
        <AccountType/>
      </UserInfo>
    </SharedWithUsers>
    <lcf76f155ced4ddcb4097134ff3c332f xmlns="c4da8356-994b-4f6e-98df-91d440b619aa">
      <Terms xmlns="http://schemas.microsoft.com/office/infopath/2007/PartnerControls"/>
    </lcf76f155ced4ddcb4097134ff3c332f>
    <MediaLengthInSeconds xmlns="c4da8356-994b-4f6e-98df-91d440b619aa" xsi:nil="true"/>
  </documentManagement>
</p:properties>
</file>

<file path=customXml/itemProps1.xml><?xml version="1.0" encoding="utf-8"?>
<ds:datastoreItem xmlns:ds="http://schemas.openxmlformats.org/officeDocument/2006/customXml" ds:itemID="{E746F51B-B67A-433E-B788-F2B250F156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da8356-994b-4f6e-98df-91d440b619aa"/>
    <ds:schemaRef ds:uri="3bdb38f9-5e5c-460d-96a3-5577defd6f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F43BB36-6CE4-4028-8CD0-1CE0415A22DB}">
  <ds:schemaRefs>
    <ds:schemaRef ds:uri="http://schemas.microsoft.com/sharepoint/v3/contenttype/forms"/>
  </ds:schemaRefs>
</ds:datastoreItem>
</file>

<file path=customXml/itemProps3.xml><?xml version="1.0" encoding="utf-8"?>
<ds:datastoreItem xmlns:ds="http://schemas.openxmlformats.org/officeDocument/2006/customXml" ds:itemID="{7233E4AA-26B2-47C9-9B2A-9E3FF9305929}">
  <ds:schemaRefs>
    <ds:schemaRef ds:uri="http://schemas.microsoft.com/office/infopath/2007/PartnerControls"/>
    <ds:schemaRef ds:uri="http://schemas.microsoft.com/office/2006/documentManagement/types"/>
    <ds:schemaRef ds:uri="http://www.w3.org/XML/1998/namespace"/>
    <ds:schemaRef ds:uri="http://schemas.microsoft.com/office/2006/metadata/properties"/>
    <ds:schemaRef ds:uri="http://purl.org/dc/dcmitype/"/>
    <ds:schemaRef ds:uri="http://purl.org/dc/terms/"/>
    <ds:schemaRef ds:uri="http://purl.org/dc/elements/1.1/"/>
    <ds:schemaRef ds:uri="c4da8356-994b-4f6e-98df-91d440b619aa"/>
    <ds:schemaRef ds:uri="http://schemas.openxmlformats.org/package/2006/metadata/core-properties"/>
    <ds:schemaRef ds:uri="3bdb38f9-5e5c-460d-96a3-5577defd6fc9"/>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48</TotalTime>
  <Words>3757</Words>
  <Application>Microsoft Macintosh PowerPoint</Application>
  <PresentationFormat>Widescreen</PresentationFormat>
  <Paragraphs>320</Paragraphs>
  <Slides>22</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Calibri</vt:lpstr>
      <vt:lpstr>Segoe UI</vt:lpstr>
      <vt:lpstr>Segoe UI Light</vt:lpstr>
      <vt:lpstr>Segoe UI Semibold</vt:lpstr>
      <vt:lpstr>Segoe UI Semilight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Cristina Agardi</dc:creator>
  <cp:lastModifiedBy>Charlotte Oliver</cp:lastModifiedBy>
  <cp:revision>87</cp:revision>
  <dcterms:created xsi:type="dcterms:W3CDTF">2021-05-14T13:39:31Z</dcterms:created>
  <dcterms:modified xsi:type="dcterms:W3CDTF">2024-06-17T14:52:29Z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0x010100E1C6CDB7E84C5F49B56589B16C7DEC6F</vt:lpwstr>
  </property>
  <property fmtid="{D5CDD505-2E9C-101B-9397-08002B2CF9AE}" pid="3" name="MediaServiceImageTags">
    <vt:lpwstr/>
  </property>
  <property fmtid="{D5CDD505-2E9C-101B-9397-08002B2CF9AE}" pid="4" name="Order">
    <vt:lpwstr>560800.000000000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y fmtid="{D5CDD505-2E9C-101B-9397-08002B2CF9AE}" pid="11" name="MSIP_Label_21bc1192-6fe9-40f2-98e3-2494af9451bf_Enabled">
    <vt:lpwstr>true</vt:lpwstr>
  </property>
  <property fmtid="{D5CDD505-2E9C-101B-9397-08002B2CF9AE}" pid="12" name="MSIP_Label_21bc1192-6fe9-40f2-98e3-2494af9451bf_SetDate">
    <vt:lpwstr>2024-05-21T12:23:54Z</vt:lpwstr>
  </property>
  <property fmtid="{D5CDD505-2E9C-101B-9397-08002B2CF9AE}" pid="13" name="MSIP_Label_21bc1192-6fe9-40f2-98e3-2494af9451bf_Method">
    <vt:lpwstr>Standard</vt:lpwstr>
  </property>
  <property fmtid="{D5CDD505-2E9C-101B-9397-08002B2CF9AE}" pid="14" name="MSIP_Label_21bc1192-6fe9-40f2-98e3-2494af9451bf_Name">
    <vt:lpwstr>Internal</vt:lpwstr>
  </property>
  <property fmtid="{D5CDD505-2E9C-101B-9397-08002B2CF9AE}" pid="15" name="MSIP_Label_21bc1192-6fe9-40f2-98e3-2494af9451bf_SiteId">
    <vt:lpwstr>c1c6a0cc-f510-4e7d-9032-4eec7581641d</vt:lpwstr>
  </property>
  <property fmtid="{D5CDD505-2E9C-101B-9397-08002B2CF9AE}" pid="16" name="MSIP_Label_21bc1192-6fe9-40f2-98e3-2494af9451bf_ActionId">
    <vt:lpwstr>770ef263-4265-473a-813b-2b1ec201bdfc</vt:lpwstr>
  </property>
  <property fmtid="{D5CDD505-2E9C-101B-9397-08002B2CF9AE}" pid="17" name="MSIP_Label_21bc1192-6fe9-40f2-98e3-2494af9451bf_ContentBits">
    <vt:lpwstr>2</vt:lpwstr>
  </property>
  <property fmtid="{D5CDD505-2E9C-101B-9397-08002B2CF9AE}" pid="18" name="ClassificationContentMarkingFooterLocations">
    <vt:lpwstr>Office Theme:3</vt:lpwstr>
  </property>
  <property fmtid="{D5CDD505-2E9C-101B-9397-08002B2CF9AE}" pid="19" name="ClassificationContentMarkingFooterText">
    <vt:lpwstr>Internal</vt:lpwstr>
  </property>
</Properties>
</file>