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4"/>
    <p:sldMasterId id="2147483687" r:id="rId5"/>
  </p:sldMasterIdLst>
  <p:notesMasterIdLst>
    <p:notesMasterId r:id="rId9"/>
  </p:notesMasterIdLst>
  <p:sldIdLst>
    <p:sldId id="266" r:id="rId6"/>
    <p:sldId id="288" r:id="rId7"/>
    <p:sldId id="275" r:id="rId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ustomer one page flyer" id="{EEA805CC-A1AE-4F22-A0E6-1A714F83E1DF}">
          <p14:sldIdLst>
            <p14:sldId id="266"/>
          </p14:sldIdLst>
        </p14:section>
        <p14:section name="Customer one page flyer -  Partner version" id="{10EF6042-E767-4CD7-A615-B27C90EDB720}">
          <p14:sldIdLst>
            <p14:sldId id="288"/>
          </p14:sldIdLst>
        </p14:section>
        <p14:section name="Partner guidance" id="{15395A2F-51A4-4268-8A61-E92FA6D73DA5}">
          <p14:sldIdLst>
            <p14:sldId id="27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A1F42"/>
    <a:srgbClr val="0078D4"/>
    <a:srgbClr val="EAF3FA"/>
    <a:srgbClr val="60CDFF"/>
    <a:srgbClr val="A4E0F8"/>
    <a:srgbClr val="010C1C"/>
    <a:srgbClr val="73D1F5"/>
    <a:srgbClr val="61CB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6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F61C0-06D4-4CF7-9E8E-21C160334399}" type="datetimeFigureOut">
              <a:rPr lang="en-US" smtClean="0"/>
              <a:t>9/26/2024</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14814-B5A6-4810-926C-CF186AAB5648}" type="slidenum">
              <a:rPr lang="en-US" smtClean="0"/>
              <a:t>‹#›</a:t>
            </a:fld>
            <a:endParaRPr lang="en-US"/>
          </a:p>
        </p:txBody>
      </p:sp>
    </p:spTree>
    <p:extLst>
      <p:ext uri="{BB962C8B-B14F-4D97-AF65-F5344CB8AC3E}">
        <p14:creationId xmlns:p14="http://schemas.microsoft.com/office/powerpoint/2010/main" val="276319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6B8C561A-B4B6-4374-916F-03A53FD641C6}" type="slidenum">
              <a:rPr lang="en-US" smtClean="0"/>
              <a:t>3</a:t>
            </a:fld>
            <a:endParaRPr lang="en-US"/>
          </a:p>
        </p:txBody>
      </p:sp>
    </p:spTree>
    <p:extLst>
      <p:ext uri="{BB962C8B-B14F-4D97-AF65-F5344CB8AC3E}">
        <p14:creationId xmlns:p14="http://schemas.microsoft.com/office/powerpoint/2010/main" val="375697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466FE2-182D-4466-ACD3-7D1AFEC47983}"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CC81C-D5EA-40D7-BDAD-BD531357FD34}" type="slidenum">
              <a:rPr lang="en-US" smtClean="0"/>
              <a:t>‹#›</a:t>
            </a:fld>
            <a:endParaRPr lang="en-US"/>
          </a:p>
        </p:txBody>
      </p:sp>
    </p:spTree>
    <p:extLst>
      <p:ext uri="{BB962C8B-B14F-4D97-AF65-F5344CB8AC3E}">
        <p14:creationId xmlns:p14="http://schemas.microsoft.com/office/powerpoint/2010/main" val="144599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66FE2-182D-4466-ACD3-7D1AFEC47983}"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CC81C-D5EA-40D7-BDAD-BD531357FD34}" type="slidenum">
              <a:rPr lang="en-US" smtClean="0"/>
              <a:t>‹#›</a:t>
            </a:fld>
            <a:endParaRPr lang="en-US"/>
          </a:p>
        </p:txBody>
      </p:sp>
    </p:spTree>
    <p:extLst>
      <p:ext uri="{BB962C8B-B14F-4D97-AF65-F5344CB8AC3E}">
        <p14:creationId xmlns:p14="http://schemas.microsoft.com/office/powerpoint/2010/main" val="348568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66FE2-182D-4466-ACD3-7D1AFEC47983}"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CC81C-D5EA-40D7-BDAD-BD531357FD34}" type="slidenum">
              <a:rPr lang="en-US" smtClean="0"/>
              <a:t>‹#›</a:t>
            </a:fld>
            <a:endParaRPr lang="en-US"/>
          </a:p>
        </p:txBody>
      </p:sp>
    </p:spTree>
    <p:extLst>
      <p:ext uri="{BB962C8B-B14F-4D97-AF65-F5344CB8AC3E}">
        <p14:creationId xmlns:p14="http://schemas.microsoft.com/office/powerpoint/2010/main" val="2139722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BB0ACF-19C0-527E-F317-E4489BC183A5}"/>
              </a:ext>
            </a:extLst>
          </p:cNvPr>
          <p:cNvPicPr/>
          <p:nvPr userDrawn="1"/>
        </p:nvPicPr>
        <p:blipFill rotWithShape="1">
          <a:blip r:embed="rId2"/>
          <a:srcRect l="9769" t="2117" r="9769" b="2117"/>
          <a:stretch/>
        </p:blipFill>
        <p:spPr>
          <a:xfrm>
            <a:off x="0" y="1"/>
            <a:ext cx="12188825" cy="6857999"/>
          </a:xfrm>
          <a:prstGeom prst="rect">
            <a:avLst/>
          </a:prstGeom>
        </p:spPr>
      </p:pic>
      <p:pic>
        <p:nvPicPr>
          <p:cNvPr id="3" name="Picture 2">
            <a:extLst>
              <a:ext uri="{FF2B5EF4-FFF2-40B4-BE49-F238E27FC236}">
                <a16:creationId xmlns:a16="http://schemas.microsoft.com/office/drawing/2014/main" id="{DEF751A2-2E59-8CD1-8F4D-09F0969029EE}"/>
              </a:ext>
            </a:extLst>
          </p:cNvPr>
          <p:cNvPicPr>
            <a:picLocks noChangeAspect="1"/>
          </p:cNvPicPr>
          <p:nvPr userDrawn="1"/>
        </p:nvPicPr>
        <p:blipFill>
          <a:blip r:embed="rId3"/>
          <a:srcRect l="68904" b="68904"/>
          <a:stretch/>
        </p:blipFill>
        <p:spPr>
          <a:xfrm rot="16200000">
            <a:off x="2769648" y="-2400250"/>
            <a:ext cx="6649529" cy="11658501"/>
          </a:xfrm>
          <a:prstGeom prst="roundRect">
            <a:avLst>
              <a:gd name="adj" fmla="val 1082"/>
            </a:avLst>
          </a:prstGeom>
        </p:spPr>
      </p:pic>
    </p:spTree>
    <p:extLst>
      <p:ext uri="{BB962C8B-B14F-4D97-AF65-F5344CB8AC3E}">
        <p14:creationId xmlns:p14="http://schemas.microsoft.com/office/powerpoint/2010/main" val="1371738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53789-50BB-D8AB-7547-255B956B1B6B}"/>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3761D0F0-B397-6A21-FF89-B297BAB1043F}"/>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A1A60E-24D3-49A8-6A6E-0F5A5416876E}"/>
              </a:ext>
            </a:extLst>
          </p:cNvPr>
          <p:cNvSpPr>
            <a:spLocks noGrp="1"/>
          </p:cNvSpPr>
          <p:nvPr>
            <p:ph type="dt" sz="half" idx="10"/>
          </p:nvPr>
        </p:nvSpPr>
        <p:spPr/>
        <p:txBody>
          <a:bodyPr/>
          <a:lstStyle/>
          <a:p>
            <a:fld id="{498FB087-5F90-4FFB-B281-E63DE3258F20}" type="datetimeFigureOut">
              <a:rPr lang="en-US" smtClean="0"/>
              <a:t>9/26/2024</a:t>
            </a:fld>
            <a:endParaRPr lang="en-US"/>
          </a:p>
        </p:txBody>
      </p:sp>
      <p:sp>
        <p:nvSpPr>
          <p:cNvPr id="5" name="Footer Placeholder 4">
            <a:extLst>
              <a:ext uri="{FF2B5EF4-FFF2-40B4-BE49-F238E27FC236}">
                <a16:creationId xmlns:a16="http://schemas.microsoft.com/office/drawing/2014/main" id="{17A03176-0232-AA7B-CF32-9B88C8616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639C8-1A74-1E75-4C8D-0D0076C61273}"/>
              </a:ext>
            </a:extLst>
          </p:cNvPr>
          <p:cNvSpPr>
            <a:spLocks noGrp="1"/>
          </p:cNvSpPr>
          <p:nvPr>
            <p:ph type="sldNum" sz="quarter" idx="12"/>
          </p:nvPr>
        </p:nvSpPr>
        <p:spPr/>
        <p:txBody>
          <a:bodyPr/>
          <a:lstStyle/>
          <a:p>
            <a:fld id="{102AD8C3-1B90-4878-9297-4E1021B68D65}" type="slidenum">
              <a:rPr lang="en-US" smtClean="0"/>
              <a:t>‹#›</a:t>
            </a:fld>
            <a:endParaRPr lang="en-US"/>
          </a:p>
        </p:txBody>
      </p:sp>
    </p:spTree>
    <p:extLst>
      <p:ext uri="{BB962C8B-B14F-4D97-AF65-F5344CB8AC3E}">
        <p14:creationId xmlns:p14="http://schemas.microsoft.com/office/powerpoint/2010/main" val="3363206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C65D-6777-5EFC-28EE-08926B4AF5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280A16-AED4-4ADA-1CF1-B41699A94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B0BC1-3841-1881-8B0B-72DFC65E2736}"/>
              </a:ext>
            </a:extLst>
          </p:cNvPr>
          <p:cNvSpPr>
            <a:spLocks noGrp="1"/>
          </p:cNvSpPr>
          <p:nvPr>
            <p:ph type="dt" sz="half" idx="10"/>
          </p:nvPr>
        </p:nvSpPr>
        <p:spPr/>
        <p:txBody>
          <a:bodyPr/>
          <a:lstStyle/>
          <a:p>
            <a:fld id="{498FB087-5F90-4FFB-B281-E63DE3258F20}" type="datetimeFigureOut">
              <a:rPr lang="en-US" smtClean="0"/>
              <a:t>9/26/2024</a:t>
            </a:fld>
            <a:endParaRPr lang="en-US"/>
          </a:p>
        </p:txBody>
      </p:sp>
      <p:sp>
        <p:nvSpPr>
          <p:cNvPr id="5" name="Footer Placeholder 4">
            <a:extLst>
              <a:ext uri="{FF2B5EF4-FFF2-40B4-BE49-F238E27FC236}">
                <a16:creationId xmlns:a16="http://schemas.microsoft.com/office/drawing/2014/main" id="{7407F794-B06D-3E24-2D20-2A7A3515E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F1E9C-4201-7894-5FE1-DFF2DCC4A8BC}"/>
              </a:ext>
            </a:extLst>
          </p:cNvPr>
          <p:cNvSpPr>
            <a:spLocks noGrp="1"/>
          </p:cNvSpPr>
          <p:nvPr>
            <p:ph type="sldNum" sz="quarter" idx="12"/>
          </p:nvPr>
        </p:nvSpPr>
        <p:spPr/>
        <p:txBody>
          <a:bodyPr/>
          <a:lstStyle/>
          <a:p>
            <a:fld id="{102AD8C3-1B90-4878-9297-4E1021B68D65}" type="slidenum">
              <a:rPr lang="en-US" smtClean="0"/>
              <a:t>‹#›</a:t>
            </a:fld>
            <a:endParaRPr lang="en-US"/>
          </a:p>
        </p:txBody>
      </p:sp>
    </p:spTree>
    <p:extLst>
      <p:ext uri="{BB962C8B-B14F-4D97-AF65-F5344CB8AC3E}">
        <p14:creationId xmlns:p14="http://schemas.microsoft.com/office/powerpoint/2010/main" val="1579500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6082-5A82-B2AD-10BD-13F05F206832}"/>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CFA43F7D-5F5B-B5C5-64CC-2A8F9BD71A74}"/>
              </a:ext>
            </a:extLst>
          </p:cNvPr>
          <p:cNvSpPr>
            <a:spLocks noGrp="1"/>
          </p:cNvSpPr>
          <p:nvPr>
            <p:ph type="body" idx="1"/>
          </p:nvPr>
        </p:nvSpPr>
        <p:spPr>
          <a:xfrm>
            <a:off x="831633" y="4589464"/>
            <a:ext cx="10512862" cy="1500187"/>
          </a:xfrm>
        </p:spPr>
        <p:txBody>
          <a:bodyPr/>
          <a:lstStyle>
            <a:lvl1pPr marL="0" indent="0">
              <a:buNone/>
              <a:defRPr sz="2399">
                <a:solidFill>
                  <a:schemeClr val="tx1">
                    <a:tint val="82000"/>
                  </a:schemeClr>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4BB80E-7186-240A-6515-B6C504A5C3D3}"/>
              </a:ext>
            </a:extLst>
          </p:cNvPr>
          <p:cNvSpPr>
            <a:spLocks noGrp="1"/>
          </p:cNvSpPr>
          <p:nvPr>
            <p:ph type="dt" sz="half" idx="10"/>
          </p:nvPr>
        </p:nvSpPr>
        <p:spPr/>
        <p:txBody>
          <a:bodyPr/>
          <a:lstStyle/>
          <a:p>
            <a:fld id="{498FB087-5F90-4FFB-B281-E63DE3258F20}" type="datetimeFigureOut">
              <a:rPr lang="en-US" smtClean="0"/>
              <a:t>9/26/2024</a:t>
            </a:fld>
            <a:endParaRPr lang="en-US"/>
          </a:p>
        </p:txBody>
      </p:sp>
      <p:sp>
        <p:nvSpPr>
          <p:cNvPr id="5" name="Footer Placeholder 4">
            <a:extLst>
              <a:ext uri="{FF2B5EF4-FFF2-40B4-BE49-F238E27FC236}">
                <a16:creationId xmlns:a16="http://schemas.microsoft.com/office/drawing/2014/main" id="{E145D22A-4800-3A68-CDEF-303AD98B7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546DC-4B26-51D2-8376-87DA30D0E03D}"/>
              </a:ext>
            </a:extLst>
          </p:cNvPr>
          <p:cNvSpPr>
            <a:spLocks noGrp="1"/>
          </p:cNvSpPr>
          <p:nvPr>
            <p:ph type="sldNum" sz="quarter" idx="12"/>
          </p:nvPr>
        </p:nvSpPr>
        <p:spPr/>
        <p:txBody>
          <a:bodyPr/>
          <a:lstStyle/>
          <a:p>
            <a:fld id="{102AD8C3-1B90-4878-9297-4E1021B68D65}" type="slidenum">
              <a:rPr lang="en-US" smtClean="0"/>
              <a:t>‹#›</a:t>
            </a:fld>
            <a:endParaRPr lang="en-US"/>
          </a:p>
        </p:txBody>
      </p:sp>
    </p:spTree>
    <p:extLst>
      <p:ext uri="{BB962C8B-B14F-4D97-AF65-F5344CB8AC3E}">
        <p14:creationId xmlns:p14="http://schemas.microsoft.com/office/powerpoint/2010/main" val="3992871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2562-8B37-A32F-42B1-F55C36A84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2B3ED2-E3F8-0CAE-8B57-DA8E99301D2A}"/>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C06ED9-EA7B-54B0-4463-C5020C653AEF}"/>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72DE3F-6FAB-DBE3-B9EB-D9B40480C709}"/>
              </a:ext>
            </a:extLst>
          </p:cNvPr>
          <p:cNvSpPr>
            <a:spLocks noGrp="1"/>
          </p:cNvSpPr>
          <p:nvPr>
            <p:ph type="dt" sz="half" idx="10"/>
          </p:nvPr>
        </p:nvSpPr>
        <p:spPr/>
        <p:txBody>
          <a:bodyPr/>
          <a:lstStyle/>
          <a:p>
            <a:fld id="{498FB087-5F90-4FFB-B281-E63DE3258F20}" type="datetimeFigureOut">
              <a:rPr lang="en-US" smtClean="0"/>
              <a:t>9/26/2024</a:t>
            </a:fld>
            <a:endParaRPr lang="en-US"/>
          </a:p>
        </p:txBody>
      </p:sp>
      <p:sp>
        <p:nvSpPr>
          <p:cNvPr id="6" name="Footer Placeholder 5">
            <a:extLst>
              <a:ext uri="{FF2B5EF4-FFF2-40B4-BE49-F238E27FC236}">
                <a16:creationId xmlns:a16="http://schemas.microsoft.com/office/drawing/2014/main" id="{34FB29BF-62D3-0974-7D44-6DD273ED0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73EE4D-2ACB-4B51-7201-4DDC162B9D41}"/>
              </a:ext>
            </a:extLst>
          </p:cNvPr>
          <p:cNvSpPr>
            <a:spLocks noGrp="1"/>
          </p:cNvSpPr>
          <p:nvPr>
            <p:ph type="sldNum" sz="quarter" idx="12"/>
          </p:nvPr>
        </p:nvSpPr>
        <p:spPr/>
        <p:txBody>
          <a:bodyPr/>
          <a:lstStyle/>
          <a:p>
            <a:fld id="{102AD8C3-1B90-4878-9297-4E1021B68D65}" type="slidenum">
              <a:rPr lang="en-US" smtClean="0"/>
              <a:t>‹#›</a:t>
            </a:fld>
            <a:endParaRPr lang="en-US"/>
          </a:p>
        </p:txBody>
      </p:sp>
    </p:spTree>
    <p:extLst>
      <p:ext uri="{BB962C8B-B14F-4D97-AF65-F5344CB8AC3E}">
        <p14:creationId xmlns:p14="http://schemas.microsoft.com/office/powerpoint/2010/main" val="3484700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D8EB-511E-4F1D-CD6D-A7ECC0417293}"/>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75C5EF-0877-9DAD-43F9-BBA3A6E9A61B}"/>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E651AB-4426-9C63-D71F-B6BE8E56539A}"/>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9D51CC-D223-9387-2AD1-7B794955117E}"/>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7C66C8-5EC1-2192-D2BD-54AA93327359}"/>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779A2-348B-8555-C2BB-4A87BF3BF2CB}"/>
              </a:ext>
            </a:extLst>
          </p:cNvPr>
          <p:cNvSpPr>
            <a:spLocks noGrp="1"/>
          </p:cNvSpPr>
          <p:nvPr>
            <p:ph type="dt" sz="half" idx="10"/>
          </p:nvPr>
        </p:nvSpPr>
        <p:spPr/>
        <p:txBody>
          <a:bodyPr/>
          <a:lstStyle/>
          <a:p>
            <a:fld id="{498FB087-5F90-4FFB-B281-E63DE3258F20}" type="datetimeFigureOut">
              <a:rPr lang="en-US" smtClean="0"/>
              <a:t>9/26/2024</a:t>
            </a:fld>
            <a:endParaRPr lang="en-US"/>
          </a:p>
        </p:txBody>
      </p:sp>
      <p:sp>
        <p:nvSpPr>
          <p:cNvPr id="8" name="Footer Placeholder 7">
            <a:extLst>
              <a:ext uri="{FF2B5EF4-FFF2-40B4-BE49-F238E27FC236}">
                <a16:creationId xmlns:a16="http://schemas.microsoft.com/office/drawing/2014/main" id="{D3C55649-F036-382A-9E69-01A37837F7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D9DDA6-EDA4-5CF5-0A81-03D1EF40A572}"/>
              </a:ext>
            </a:extLst>
          </p:cNvPr>
          <p:cNvSpPr>
            <a:spLocks noGrp="1"/>
          </p:cNvSpPr>
          <p:nvPr>
            <p:ph type="sldNum" sz="quarter" idx="12"/>
          </p:nvPr>
        </p:nvSpPr>
        <p:spPr/>
        <p:txBody>
          <a:bodyPr/>
          <a:lstStyle/>
          <a:p>
            <a:fld id="{102AD8C3-1B90-4878-9297-4E1021B68D65}" type="slidenum">
              <a:rPr lang="en-US" smtClean="0"/>
              <a:t>‹#›</a:t>
            </a:fld>
            <a:endParaRPr lang="en-US"/>
          </a:p>
        </p:txBody>
      </p:sp>
    </p:spTree>
    <p:extLst>
      <p:ext uri="{BB962C8B-B14F-4D97-AF65-F5344CB8AC3E}">
        <p14:creationId xmlns:p14="http://schemas.microsoft.com/office/powerpoint/2010/main" val="3539116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4BC2-72C7-A578-5A4E-73AF9759C3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B4D0C-B338-4D6A-3562-1386AE504A8A}"/>
              </a:ext>
            </a:extLst>
          </p:cNvPr>
          <p:cNvSpPr>
            <a:spLocks noGrp="1"/>
          </p:cNvSpPr>
          <p:nvPr>
            <p:ph type="dt" sz="half" idx="10"/>
          </p:nvPr>
        </p:nvSpPr>
        <p:spPr/>
        <p:txBody>
          <a:bodyPr/>
          <a:lstStyle/>
          <a:p>
            <a:fld id="{498FB087-5F90-4FFB-B281-E63DE3258F20}" type="datetimeFigureOut">
              <a:rPr lang="en-US" smtClean="0"/>
              <a:t>9/26/2024</a:t>
            </a:fld>
            <a:endParaRPr lang="en-US"/>
          </a:p>
        </p:txBody>
      </p:sp>
      <p:sp>
        <p:nvSpPr>
          <p:cNvPr id="4" name="Footer Placeholder 3">
            <a:extLst>
              <a:ext uri="{FF2B5EF4-FFF2-40B4-BE49-F238E27FC236}">
                <a16:creationId xmlns:a16="http://schemas.microsoft.com/office/drawing/2014/main" id="{B39E7C43-E67F-585C-FC58-D2777623A8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89260E-F2A3-4222-E55B-065D3F34E38E}"/>
              </a:ext>
            </a:extLst>
          </p:cNvPr>
          <p:cNvSpPr>
            <a:spLocks noGrp="1"/>
          </p:cNvSpPr>
          <p:nvPr>
            <p:ph type="sldNum" sz="quarter" idx="12"/>
          </p:nvPr>
        </p:nvSpPr>
        <p:spPr/>
        <p:txBody>
          <a:bodyPr/>
          <a:lstStyle/>
          <a:p>
            <a:fld id="{102AD8C3-1B90-4878-9297-4E1021B68D65}" type="slidenum">
              <a:rPr lang="en-US" smtClean="0"/>
              <a:t>‹#›</a:t>
            </a:fld>
            <a:endParaRPr lang="en-US"/>
          </a:p>
        </p:txBody>
      </p:sp>
    </p:spTree>
    <p:extLst>
      <p:ext uri="{BB962C8B-B14F-4D97-AF65-F5344CB8AC3E}">
        <p14:creationId xmlns:p14="http://schemas.microsoft.com/office/powerpoint/2010/main" val="1490972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9CE05-2B29-7EFC-4BC5-52CB91E3BCD7}"/>
              </a:ext>
            </a:extLst>
          </p:cNvPr>
          <p:cNvSpPr>
            <a:spLocks noGrp="1"/>
          </p:cNvSpPr>
          <p:nvPr>
            <p:ph type="dt" sz="half" idx="10"/>
          </p:nvPr>
        </p:nvSpPr>
        <p:spPr/>
        <p:txBody>
          <a:bodyPr/>
          <a:lstStyle/>
          <a:p>
            <a:fld id="{498FB087-5F90-4FFB-B281-E63DE3258F20}" type="datetimeFigureOut">
              <a:rPr lang="en-US" smtClean="0"/>
              <a:t>9/26/2024</a:t>
            </a:fld>
            <a:endParaRPr lang="en-US"/>
          </a:p>
        </p:txBody>
      </p:sp>
      <p:sp>
        <p:nvSpPr>
          <p:cNvPr id="3" name="Footer Placeholder 2">
            <a:extLst>
              <a:ext uri="{FF2B5EF4-FFF2-40B4-BE49-F238E27FC236}">
                <a16:creationId xmlns:a16="http://schemas.microsoft.com/office/drawing/2014/main" id="{25CBA58A-E36B-9286-AE2E-4B546D520F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26DB66-F1FB-E7B7-DA08-C10C56B7D053}"/>
              </a:ext>
            </a:extLst>
          </p:cNvPr>
          <p:cNvSpPr>
            <a:spLocks noGrp="1"/>
          </p:cNvSpPr>
          <p:nvPr>
            <p:ph type="sldNum" sz="quarter" idx="12"/>
          </p:nvPr>
        </p:nvSpPr>
        <p:spPr/>
        <p:txBody>
          <a:bodyPr/>
          <a:lstStyle/>
          <a:p>
            <a:fld id="{102AD8C3-1B90-4878-9297-4E1021B68D65}" type="slidenum">
              <a:rPr lang="en-US" smtClean="0"/>
              <a:t>‹#›</a:t>
            </a:fld>
            <a:endParaRPr lang="en-US"/>
          </a:p>
        </p:txBody>
      </p:sp>
    </p:spTree>
    <p:extLst>
      <p:ext uri="{BB962C8B-B14F-4D97-AF65-F5344CB8AC3E}">
        <p14:creationId xmlns:p14="http://schemas.microsoft.com/office/powerpoint/2010/main" val="3430087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66FE2-182D-4466-ACD3-7D1AFEC47983}"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CC81C-D5EA-40D7-BDAD-BD531357FD34}" type="slidenum">
              <a:rPr lang="en-US" smtClean="0"/>
              <a:t>‹#›</a:t>
            </a:fld>
            <a:endParaRPr lang="en-US"/>
          </a:p>
        </p:txBody>
      </p:sp>
    </p:spTree>
    <p:extLst>
      <p:ext uri="{BB962C8B-B14F-4D97-AF65-F5344CB8AC3E}">
        <p14:creationId xmlns:p14="http://schemas.microsoft.com/office/powerpoint/2010/main" val="3034931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7DFD5-0B63-64E6-5DB2-2F5E9F7E09A0}"/>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84315358-D34D-5534-DE2C-8D9AD300113B}"/>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E2EAD-74C7-6D1B-3741-EFA2188681AE}"/>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39846-1B04-953D-53A5-5AB620BB24EB}"/>
              </a:ext>
            </a:extLst>
          </p:cNvPr>
          <p:cNvSpPr>
            <a:spLocks noGrp="1"/>
          </p:cNvSpPr>
          <p:nvPr>
            <p:ph type="dt" sz="half" idx="10"/>
          </p:nvPr>
        </p:nvSpPr>
        <p:spPr/>
        <p:txBody>
          <a:bodyPr/>
          <a:lstStyle/>
          <a:p>
            <a:fld id="{498FB087-5F90-4FFB-B281-E63DE3258F20}" type="datetimeFigureOut">
              <a:rPr lang="en-US" smtClean="0"/>
              <a:t>9/26/2024</a:t>
            </a:fld>
            <a:endParaRPr lang="en-US"/>
          </a:p>
        </p:txBody>
      </p:sp>
      <p:sp>
        <p:nvSpPr>
          <p:cNvPr id="6" name="Footer Placeholder 5">
            <a:extLst>
              <a:ext uri="{FF2B5EF4-FFF2-40B4-BE49-F238E27FC236}">
                <a16:creationId xmlns:a16="http://schemas.microsoft.com/office/drawing/2014/main" id="{853C3110-9E80-59C0-4918-34B6FA188D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7677B-7E70-AEEC-6C8B-0BEE6B5E1CCA}"/>
              </a:ext>
            </a:extLst>
          </p:cNvPr>
          <p:cNvSpPr>
            <a:spLocks noGrp="1"/>
          </p:cNvSpPr>
          <p:nvPr>
            <p:ph type="sldNum" sz="quarter" idx="12"/>
          </p:nvPr>
        </p:nvSpPr>
        <p:spPr/>
        <p:txBody>
          <a:bodyPr/>
          <a:lstStyle/>
          <a:p>
            <a:fld id="{102AD8C3-1B90-4878-9297-4E1021B68D65}" type="slidenum">
              <a:rPr lang="en-US" smtClean="0"/>
              <a:t>‹#›</a:t>
            </a:fld>
            <a:endParaRPr lang="en-US"/>
          </a:p>
        </p:txBody>
      </p:sp>
    </p:spTree>
    <p:extLst>
      <p:ext uri="{BB962C8B-B14F-4D97-AF65-F5344CB8AC3E}">
        <p14:creationId xmlns:p14="http://schemas.microsoft.com/office/powerpoint/2010/main" val="2665933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467C-322A-86F8-F96D-64A40B314115}"/>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C2EE8F32-DFD1-9A29-1E3B-6D47FB05AA28}"/>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5C985019-71E3-8F1B-5E80-5ACA3781D883}"/>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7DDB-90DD-0B12-7570-FF4D08EA8DC1}"/>
              </a:ext>
            </a:extLst>
          </p:cNvPr>
          <p:cNvSpPr>
            <a:spLocks noGrp="1"/>
          </p:cNvSpPr>
          <p:nvPr>
            <p:ph type="dt" sz="half" idx="10"/>
          </p:nvPr>
        </p:nvSpPr>
        <p:spPr/>
        <p:txBody>
          <a:bodyPr/>
          <a:lstStyle/>
          <a:p>
            <a:fld id="{498FB087-5F90-4FFB-B281-E63DE3258F20}" type="datetimeFigureOut">
              <a:rPr lang="en-US" smtClean="0"/>
              <a:t>9/26/2024</a:t>
            </a:fld>
            <a:endParaRPr lang="en-US"/>
          </a:p>
        </p:txBody>
      </p:sp>
      <p:sp>
        <p:nvSpPr>
          <p:cNvPr id="6" name="Footer Placeholder 5">
            <a:extLst>
              <a:ext uri="{FF2B5EF4-FFF2-40B4-BE49-F238E27FC236}">
                <a16:creationId xmlns:a16="http://schemas.microsoft.com/office/drawing/2014/main" id="{D8455786-1D5D-71E1-381C-0A47EC2F3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AC5216-903B-340D-740B-85F2F4F3DEFF}"/>
              </a:ext>
            </a:extLst>
          </p:cNvPr>
          <p:cNvSpPr>
            <a:spLocks noGrp="1"/>
          </p:cNvSpPr>
          <p:nvPr>
            <p:ph type="sldNum" sz="quarter" idx="12"/>
          </p:nvPr>
        </p:nvSpPr>
        <p:spPr/>
        <p:txBody>
          <a:bodyPr/>
          <a:lstStyle/>
          <a:p>
            <a:fld id="{102AD8C3-1B90-4878-9297-4E1021B68D65}" type="slidenum">
              <a:rPr lang="en-US" smtClean="0"/>
              <a:t>‹#›</a:t>
            </a:fld>
            <a:endParaRPr lang="en-US"/>
          </a:p>
        </p:txBody>
      </p:sp>
    </p:spTree>
    <p:extLst>
      <p:ext uri="{BB962C8B-B14F-4D97-AF65-F5344CB8AC3E}">
        <p14:creationId xmlns:p14="http://schemas.microsoft.com/office/powerpoint/2010/main" val="3687169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2DD0-E167-4A6F-9BC8-DCBD9EBA6D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0BB88-0C6D-204C-475D-EFF1E07C9A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8EFB8-FDBB-D7E9-C2E6-01CAA0B2C2B8}"/>
              </a:ext>
            </a:extLst>
          </p:cNvPr>
          <p:cNvSpPr>
            <a:spLocks noGrp="1"/>
          </p:cNvSpPr>
          <p:nvPr>
            <p:ph type="dt" sz="half" idx="10"/>
          </p:nvPr>
        </p:nvSpPr>
        <p:spPr/>
        <p:txBody>
          <a:bodyPr/>
          <a:lstStyle/>
          <a:p>
            <a:fld id="{498FB087-5F90-4FFB-B281-E63DE3258F20}" type="datetimeFigureOut">
              <a:rPr lang="en-US" smtClean="0"/>
              <a:t>9/26/2024</a:t>
            </a:fld>
            <a:endParaRPr lang="en-US"/>
          </a:p>
        </p:txBody>
      </p:sp>
      <p:sp>
        <p:nvSpPr>
          <p:cNvPr id="5" name="Footer Placeholder 4">
            <a:extLst>
              <a:ext uri="{FF2B5EF4-FFF2-40B4-BE49-F238E27FC236}">
                <a16:creationId xmlns:a16="http://schemas.microsoft.com/office/drawing/2014/main" id="{285F2BFA-A283-A5F9-72EE-5A718C63A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B8375-E9AF-D4DD-D776-21334A91F642}"/>
              </a:ext>
            </a:extLst>
          </p:cNvPr>
          <p:cNvSpPr>
            <a:spLocks noGrp="1"/>
          </p:cNvSpPr>
          <p:nvPr>
            <p:ph type="sldNum" sz="quarter" idx="12"/>
          </p:nvPr>
        </p:nvSpPr>
        <p:spPr/>
        <p:txBody>
          <a:bodyPr/>
          <a:lstStyle/>
          <a:p>
            <a:fld id="{102AD8C3-1B90-4878-9297-4E1021B68D65}" type="slidenum">
              <a:rPr lang="en-US" smtClean="0"/>
              <a:t>‹#›</a:t>
            </a:fld>
            <a:endParaRPr lang="en-US"/>
          </a:p>
        </p:txBody>
      </p:sp>
    </p:spTree>
    <p:extLst>
      <p:ext uri="{BB962C8B-B14F-4D97-AF65-F5344CB8AC3E}">
        <p14:creationId xmlns:p14="http://schemas.microsoft.com/office/powerpoint/2010/main" val="2883857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2B8B4F-2B95-90BE-915B-F3891CB4B5AA}"/>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CD3D02-DBFE-3886-0A04-009EF8D359A4}"/>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5EAA7-C600-9AEA-4D65-95E1722C6F68}"/>
              </a:ext>
            </a:extLst>
          </p:cNvPr>
          <p:cNvSpPr>
            <a:spLocks noGrp="1"/>
          </p:cNvSpPr>
          <p:nvPr>
            <p:ph type="dt" sz="half" idx="10"/>
          </p:nvPr>
        </p:nvSpPr>
        <p:spPr/>
        <p:txBody>
          <a:bodyPr/>
          <a:lstStyle/>
          <a:p>
            <a:fld id="{498FB087-5F90-4FFB-B281-E63DE3258F20}" type="datetimeFigureOut">
              <a:rPr lang="en-US" smtClean="0"/>
              <a:t>9/26/2024</a:t>
            </a:fld>
            <a:endParaRPr lang="en-US"/>
          </a:p>
        </p:txBody>
      </p:sp>
      <p:sp>
        <p:nvSpPr>
          <p:cNvPr id="5" name="Footer Placeholder 4">
            <a:extLst>
              <a:ext uri="{FF2B5EF4-FFF2-40B4-BE49-F238E27FC236}">
                <a16:creationId xmlns:a16="http://schemas.microsoft.com/office/drawing/2014/main" id="{1BB87493-F811-867C-C7DF-A4A65B04A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91EF1-7F98-CA64-2B5B-255406720ADB}"/>
              </a:ext>
            </a:extLst>
          </p:cNvPr>
          <p:cNvSpPr>
            <a:spLocks noGrp="1"/>
          </p:cNvSpPr>
          <p:nvPr>
            <p:ph type="sldNum" sz="quarter" idx="12"/>
          </p:nvPr>
        </p:nvSpPr>
        <p:spPr/>
        <p:txBody>
          <a:bodyPr/>
          <a:lstStyle/>
          <a:p>
            <a:fld id="{102AD8C3-1B90-4878-9297-4E1021B68D65}" type="slidenum">
              <a:rPr lang="en-US" smtClean="0"/>
              <a:t>‹#›</a:t>
            </a:fld>
            <a:endParaRPr lang="en-US"/>
          </a:p>
        </p:txBody>
      </p:sp>
    </p:spTree>
    <p:extLst>
      <p:ext uri="{BB962C8B-B14F-4D97-AF65-F5344CB8AC3E}">
        <p14:creationId xmlns:p14="http://schemas.microsoft.com/office/powerpoint/2010/main" val="3244584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82000"/>
                  </a:schemeClr>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466FE2-182D-4466-ACD3-7D1AFEC47983}"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CC81C-D5EA-40D7-BDAD-BD531357FD34}" type="slidenum">
              <a:rPr lang="en-US" smtClean="0"/>
              <a:t>‹#›</a:t>
            </a:fld>
            <a:endParaRPr lang="en-US"/>
          </a:p>
        </p:txBody>
      </p:sp>
    </p:spTree>
    <p:extLst>
      <p:ext uri="{BB962C8B-B14F-4D97-AF65-F5344CB8AC3E}">
        <p14:creationId xmlns:p14="http://schemas.microsoft.com/office/powerpoint/2010/main" val="21466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466FE2-182D-4466-ACD3-7D1AFEC47983}"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CC81C-D5EA-40D7-BDAD-BD531357FD34}" type="slidenum">
              <a:rPr lang="en-US" smtClean="0"/>
              <a:t>‹#›</a:t>
            </a:fld>
            <a:endParaRPr lang="en-US"/>
          </a:p>
        </p:txBody>
      </p:sp>
    </p:spTree>
    <p:extLst>
      <p:ext uri="{BB962C8B-B14F-4D97-AF65-F5344CB8AC3E}">
        <p14:creationId xmlns:p14="http://schemas.microsoft.com/office/powerpoint/2010/main" val="128188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466FE2-182D-4466-ACD3-7D1AFEC47983}" type="datetimeFigureOut">
              <a:rPr lang="en-US" smtClean="0"/>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CC81C-D5EA-40D7-BDAD-BD531357FD34}" type="slidenum">
              <a:rPr lang="en-US" smtClean="0"/>
              <a:t>‹#›</a:t>
            </a:fld>
            <a:endParaRPr lang="en-US"/>
          </a:p>
        </p:txBody>
      </p:sp>
    </p:spTree>
    <p:extLst>
      <p:ext uri="{BB962C8B-B14F-4D97-AF65-F5344CB8AC3E}">
        <p14:creationId xmlns:p14="http://schemas.microsoft.com/office/powerpoint/2010/main" val="190981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466FE2-182D-4466-ACD3-7D1AFEC47983}" type="datetimeFigureOut">
              <a:rPr lang="en-US" smtClean="0"/>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CC81C-D5EA-40D7-BDAD-BD531357FD34}" type="slidenum">
              <a:rPr lang="en-US" smtClean="0"/>
              <a:t>‹#›</a:t>
            </a:fld>
            <a:endParaRPr lang="en-US"/>
          </a:p>
        </p:txBody>
      </p:sp>
    </p:spTree>
    <p:extLst>
      <p:ext uri="{BB962C8B-B14F-4D97-AF65-F5344CB8AC3E}">
        <p14:creationId xmlns:p14="http://schemas.microsoft.com/office/powerpoint/2010/main" val="38571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66FE2-182D-4466-ACD3-7D1AFEC47983}" type="datetimeFigureOut">
              <a:rPr lang="en-US" smtClean="0"/>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CC81C-D5EA-40D7-BDAD-BD531357FD34}" type="slidenum">
              <a:rPr lang="en-US" smtClean="0"/>
              <a:t>‹#›</a:t>
            </a:fld>
            <a:endParaRPr lang="en-US"/>
          </a:p>
        </p:txBody>
      </p:sp>
    </p:spTree>
    <p:extLst>
      <p:ext uri="{BB962C8B-B14F-4D97-AF65-F5344CB8AC3E}">
        <p14:creationId xmlns:p14="http://schemas.microsoft.com/office/powerpoint/2010/main" val="313275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466FE2-182D-4466-ACD3-7D1AFEC47983}"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CC81C-D5EA-40D7-BDAD-BD531357FD34}" type="slidenum">
              <a:rPr lang="en-US" smtClean="0"/>
              <a:t>‹#›</a:t>
            </a:fld>
            <a:endParaRPr lang="en-US"/>
          </a:p>
        </p:txBody>
      </p:sp>
    </p:spTree>
    <p:extLst>
      <p:ext uri="{BB962C8B-B14F-4D97-AF65-F5344CB8AC3E}">
        <p14:creationId xmlns:p14="http://schemas.microsoft.com/office/powerpoint/2010/main" val="215454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466FE2-182D-4466-ACD3-7D1AFEC47983}"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CC81C-D5EA-40D7-BDAD-BD531357FD34}" type="slidenum">
              <a:rPr lang="en-US" smtClean="0"/>
              <a:t>‹#›</a:t>
            </a:fld>
            <a:endParaRPr lang="en-US"/>
          </a:p>
        </p:txBody>
      </p:sp>
    </p:spTree>
    <p:extLst>
      <p:ext uri="{BB962C8B-B14F-4D97-AF65-F5344CB8AC3E}">
        <p14:creationId xmlns:p14="http://schemas.microsoft.com/office/powerpoint/2010/main" val="51008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466FE2-182D-4466-ACD3-7D1AFEC47983}" type="datetimeFigureOut">
              <a:rPr lang="en-US" smtClean="0"/>
              <a:t>9/26/2024</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0CC81C-D5EA-40D7-BDAD-BD531357FD34}" type="slidenum">
              <a:rPr lang="en-US" smtClean="0"/>
              <a:t>‹#›</a:t>
            </a:fld>
            <a:endParaRPr lang="en-US"/>
          </a:p>
        </p:txBody>
      </p:sp>
    </p:spTree>
    <p:extLst>
      <p:ext uri="{BB962C8B-B14F-4D97-AF65-F5344CB8AC3E}">
        <p14:creationId xmlns:p14="http://schemas.microsoft.com/office/powerpoint/2010/main" val="14879279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73"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98908-7039-8B33-C558-500E0C117CE3}"/>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4D368F-9367-CD86-08CE-39E343DD6153}"/>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FEAD1-D891-2D6F-9CC1-5B79A54A3D1A}"/>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8FB087-5F90-4FFB-B281-E63DE3258F20}" type="datetimeFigureOut">
              <a:rPr lang="en-US" smtClean="0"/>
              <a:t>9/26/2024</a:t>
            </a:fld>
            <a:endParaRPr lang="en-US"/>
          </a:p>
        </p:txBody>
      </p:sp>
      <p:sp>
        <p:nvSpPr>
          <p:cNvPr id="5" name="Footer Placeholder 4">
            <a:extLst>
              <a:ext uri="{FF2B5EF4-FFF2-40B4-BE49-F238E27FC236}">
                <a16:creationId xmlns:a16="http://schemas.microsoft.com/office/drawing/2014/main" id="{8214C7EF-F9BA-4FFD-BE5C-98A76F04CF11}"/>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39592CF-0E61-CBDB-41A9-2F1B2C480929}"/>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2AD8C3-1B90-4878-9297-4E1021B68D65}" type="slidenum">
              <a:rPr lang="en-US" smtClean="0"/>
              <a:t>‹#›</a:t>
            </a:fld>
            <a:endParaRPr lang="en-US"/>
          </a:p>
        </p:txBody>
      </p:sp>
    </p:spTree>
    <p:extLst>
      <p:ext uri="{BB962C8B-B14F-4D97-AF65-F5344CB8AC3E}">
        <p14:creationId xmlns:p14="http://schemas.microsoft.com/office/powerpoint/2010/main" val="100617428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icrosoft.com/en-us/fasttrack/microsoft-365/app-assure?msockid=3d71480f4afc6c0c13495cc24b466dca" TargetMode="External"/><Relationship Id="rId13" Type="http://schemas.openxmlformats.org/officeDocument/2006/relationships/hyperlink" Target="https://techcommunity.microsoft.com/t5/windows-it-pro-blog/plan-for-windows-10-eos-with-windows-11-windows-365-and-esu/ba-p/4000414" TargetMode="External"/><Relationship Id="rId18" Type="http://schemas.openxmlformats.org/officeDocument/2006/relationships/image" Target="../media/image8.png"/><Relationship Id="rId26" Type="http://schemas.openxmlformats.org/officeDocument/2006/relationships/hyperlink" Target="https://www.principledtechnologies.com/Microsoft/Windows-11-vs-Window-10-comparison-0423-v2.pdf" TargetMode="External"/><Relationship Id="rId3" Type="http://schemas.openxmlformats.org/officeDocument/2006/relationships/image" Target="../media/image4.png"/><Relationship Id="rId21" Type="http://schemas.openxmlformats.org/officeDocument/2006/relationships/image" Target="../media/image11.svg"/><Relationship Id="rId7" Type="http://schemas.openxmlformats.org/officeDocument/2006/relationships/hyperlink" Target="https://learn.microsoft.com/en-us/windows/whats-new/windows-11-prepare?toc=%2Fwindows%2Fdeployment%2Ftoc.json&amp;bc=%2Fwindows%2Fdeployment%2Fbreadcrumb%2Ftoc.json#review-servicing-approach-and-policies" TargetMode="External"/><Relationship Id="rId12" Type="http://schemas.openxmlformats.org/officeDocument/2006/relationships/hyperlink" Target="https://www.microsoft.com/en-us/windows/business/windows-11-pro" TargetMode="External"/><Relationship Id="rId17" Type="http://schemas.openxmlformats.org/officeDocument/2006/relationships/image" Target="../media/image7.svg"/><Relationship Id="rId25" Type="http://schemas.openxmlformats.org/officeDocument/2006/relationships/image" Target="../media/image15.svg"/><Relationship Id="rId2" Type="http://schemas.openxmlformats.org/officeDocument/2006/relationships/image" Target="../media/image3.png"/><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hyperlink" Target="https://techcommunity.microsoft.com/t5/microsoft-intune-blog/understanding-readiness-for-windows-11-with-microsoft-endpoint/ba-p/2770866" TargetMode="External"/><Relationship Id="rId11" Type="http://schemas.openxmlformats.org/officeDocument/2006/relationships/hyperlink" Target="https://query.prod.cms.rt.microsoft.com/cms/api/am/binary/RE4Vrvx" TargetMode="External"/><Relationship Id="rId24" Type="http://schemas.openxmlformats.org/officeDocument/2006/relationships/image" Target="../media/image14.png"/><Relationship Id="rId5" Type="http://schemas.openxmlformats.org/officeDocument/2006/relationships/hyperlink" Target="https://tei.forrester.com/go/microsoft/windows10eos/" TargetMode="External"/><Relationship Id="rId15" Type="http://schemas.openxmlformats.org/officeDocument/2006/relationships/image" Target="../media/image5.png"/><Relationship Id="rId23" Type="http://schemas.openxmlformats.org/officeDocument/2006/relationships/image" Target="../media/image13.svg"/><Relationship Id="rId10" Type="http://schemas.openxmlformats.org/officeDocument/2006/relationships/hyperlink" Target="https://www.microsoft.com/content/dam/microsoft/final/en-us/microsoft-brand/documents/IDC_EN-US.pdf" TargetMode="External"/><Relationship Id="rId19" Type="http://schemas.openxmlformats.org/officeDocument/2006/relationships/image" Target="../media/image9.svg"/><Relationship Id="rId4" Type="http://schemas.microsoft.com/office/2007/relationships/hdphoto" Target="../media/hdphoto1.wdp"/><Relationship Id="rId9" Type="http://schemas.openxmlformats.org/officeDocument/2006/relationships/hyperlink" Target="https://docs.microsoft.com/en-us/windows/whats-new/windows-11-prepare#prepare-a-pilot-deployment" TargetMode="External"/><Relationship Id="rId14" Type="http://schemas.openxmlformats.org/officeDocument/2006/relationships/hyperlink" Target="https://customers.microsoft.com/en-us/search?sq=Windows%2011&amp;ff=&amp;p=0&amp;so=story_publish_date%20desc" TargetMode="External"/><Relationship Id="rId22"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hyperlink" Target="https://www.microsoft.com/en-us/fasttrack/microsoft-365/app-assure?msockid=3d71480f4afc6c0c13495cc24b466dca" TargetMode="External"/><Relationship Id="rId13" Type="http://schemas.openxmlformats.org/officeDocument/2006/relationships/hyperlink" Target="https://techcommunity.microsoft.com/t5/windows-it-pro-blog/plan-for-windows-10-eos-with-windows-11-windows-365-and-esu/ba-p/4000414" TargetMode="External"/><Relationship Id="rId18" Type="http://schemas.openxmlformats.org/officeDocument/2006/relationships/image" Target="../media/image8.png"/><Relationship Id="rId26" Type="http://schemas.openxmlformats.org/officeDocument/2006/relationships/hyperlink" Target="https://www.principledtechnologies.com/Microsoft/Windows-11-vs-Window-10-comparison-0423-v2.pdf" TargetMode="External"/><Relationship Id="rId3" Type="http://schemas.openxmlformats.org/officeDocument/2006/relationships/image" Target="../media/image4.png"/><Relationship Id="rId21" Type="http://schemas.openxmlformats.org/officeDocument/2006/relationships/image" Target="../media/image11.svg"/><Relationship Id="rId7" Type="http://schemas.openxmlformats.org/officeDocument/2006/relationships/hyperlink" Target="https://learn.microsoft.com/en-us/windows/whats-new/windows-11-prepare?toc=%2Fwindows%2Fdeployment%2Ftoc.json&amp;bc=%2Fwindows%2Fdeployment%2Fbreadcrumb%2Ftoc.json#review-servicing-approach-and-policies" TargetMode="External"/><Relationship Id="rId12" Type="http://schemas.openxmlformats.org/officeDocument/2006/relationships/hyperlink" Target="https://www.microsoft.com/en-us/windows/business/windows-11-pro" TargetMode="External"/><Relationship Id="rId17" Type="http://schemas.openxmlformats.org/officeDocument/2006/relationships/image" Target="../media/image7.svg"/><Relationship Id="rId25" Type="http://schemas.openxmlformats.org/officeDocument/2006/relationships/image" Target="../media/image15.svg"/><Relationship Id="rId2" Type="http://schemas.openxmlformats.org/officeDocument/2006/relationships/image" Target="../media/image3.png"/><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hyperlink" Target="https://support.microsoft.com/en-us/windows/how-to-check-if-your-device-meets-windows-11-system-requirements-after-changing-device-hardware-f3bc0aeb-6884-41a1-ab57-88258df6812b" TargetMode="External"/><Relationship Id="rId11" Type="http://schemas.openxmlformats.org/officeDocument/2006/relationships/hyperlink" Target="https://query.prod.cms.rt.microsoft.com/cms/api/am/binary/RE4Vrvx" TargetMode="External"/><Relationship Id="rId24" Type="http://schemas.openxmlformats.org/officeDocument/2006/relationships/image" Target="../media/image14.png"/><Relationship Id="rId5" Type="http://schemas.openxmlformats.org/officeDocument/2006/relationships/hyperlink" Target="https://tools.totaleconomicimpact.com/go/microsoft/windows11ProDevices/index.html" TargetMode="External"/><Relationship Id="rId15" Type="http://schemas.openxmlformats.org/officeDocument/2006/relationships/image" Target="../media/image5.png"/><Relationship Id="rId23" Type="http://schemas.openxmlformats.org/officeDocument/2006/relationships/image" Target="../media/image13.svg"/><Relationship Id="rId10" Type="http://schemas.openxmlformats.org/officeDocument/2006/relationships/hyperlink" Target="https://www.microsoft.com/content/dam/microsoft/final/en-us/microsoft-brand/documents/IDC_EN-US.pdf" TargetMode="External"/><Relationship Id="rId19" Type="http://schemas.openxmlformats.org/officeDocument/2006/relationships/image" Target="../media/image9.svg"/><Relationship Id="rId4" Type="http://schemas.microsoft.com/office/2007/relationships/hdphoto" Target="../media/hdphoto1.wdp"/><Relationship Id="rId9" Type="http://schemas.openxmlformats.org/officeDocument/2006/relationships/hyperlink" Target="https://docs.microsoft.com/en-us/windows/whats-new/windows-11-prepare#prepare-a-pilot-deployment" TargetMode="External"/><Relationship Id="rId14" Type="http://schemas.openxmlformats.org/officeDocument/2006/relationships/hyperlink" Target="https://customers.microsoft.com/en-us/search?sq=Windows%2011&amp;ff=&amp;p=0&amp;so=story_publish_date%20desc" TargetMode="External"/><Relationship Id="rId22"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hyperlink" Target="https://www.microsoft.com/content/dam/microsoft/final/es-us/microsoft-product-and-services/windows/windows-11/documents/Windows-11-Quick-Start_Copilot.pdf" TargetMode="External"/><Relationship Id="rId3" Type="http://schemas.openxmlformats.org/officeDocument/2006/relationships/image" Target="../media/image16.png"/><Relationship Id="rId7" Type="http://schemas.openxmlformats.org/officeDocument/2006/relationships/hyperlink" Target="https://insider.windows.com/en-u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microsoft.com/en-us/windows/business/windows-11-pro" TargetMode="External"/><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hyperlink" Target="https://www.microsoft.com/content/dam/microsoft/final/es-us/microsoft-product-and-services/windows/windows-11/documents/Windows-11-Quick-Start-Apple-Users_Copilo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464065E-6CCB-D9B2-1963-0D0B07DA4857}"/>
              </a:ext>
            </a:extLst>
          </p:cNvPr>
          <p:cNvGrpSpPr>
            <a:grpSpLocks noGrp="1" noUngrp="1" noRot="1" noMove="1" noResize="1"/>
          </p:cNvGrpSpPr>
          <p:nvPr/>
        </p:nvGrpSpPr>
        <p:grpSpPr>
          <a:xfrm>
            <a:off x="-1" y="0"/>
            <a:ext cx="12188826" cy="6857108"/>
            <a:chOff x="-1" y="0"/>
            <a:chExt cx="12188826" cy="6857108"/>
          </a:xfrm>
        </p:grpSpPr>
        <p:sp>
          <p:nvSpPr>
            <p:cNvPr id="11" name="Rectangle 10">
              <a:extLst>
                <a:ext uri="{FF2B5EF4-FFF2-40B4-BE49-F238E27FC236}">
                  <a16:creationId xmlns:a16="http://schemas.microsoft.com/office/drawing/2014/main" id="{E625BC76-861A-E722-9CB5-853938BE9A67}"/>
                </a:ext>
              </a:extLst>
            </p:cNvPr>
            <p:cNvSpPr>
              <a:spLocks noGrp="1" noRot="1" noMove="1" noResize="1" noEditPoints="1" noAdjustHandles="1" noChangeArrowheads="1" noChangeShapeType="1"/>
            </p:cNvSpPr>
            <p:nvPr/>
          </p:nvSpPr>
          <p:spPr>
            <a:xfrm>
              <a:off x="8029896" y="893"/>
              <a:ext cx="4158929" cy="6856214"/>
            </a:xfrm>
            <a:prstGeom prst="rect">
              <a:avLst/>
            </a:prstGeom>
            <a:solidFill>
              <a:srgbClr val="0A1F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Aptos" panose="02110004020202020204"/>
              </a:endParaRPr>
            </a:p>
          </p:txBody>
        </p:sp>
        <p:pic>
          <p:nvPicPr>
            <p:cNvPr id="23" name="Picture 22">
              <a:extLst>
                <a:ext uri="{FF2B5EF4-FFF2-40B4-BE49-F238E27FC236}">
                  <a16:creationId xmlns:a16="http://schemas.microsoft.com/office/drawing/2014/main" id="{F940BAFB-7912-8997-E621-069F7BB511E7}"/>
                </a:ext>
              </a:extLst>
            </p:cNvPr>
            <p:cNvPicPr>
              <a:picLocks noGrp="1" noRot="1" noChangeAspect="1" noMove="1" noResize="1" noEditPoints="1" noAdjustHandles="1" noChangeArrowheads="1" noChangeShapeType="1" noCrop="1"/>
            </p:cNvPicPr>
            <p:nvPr/>
          </p:nvPicPr>
          <p:blipFill>
            <a:blip r:embed="rId2"/>
            <a:srcRect l="31104" t="1023"/>
            <a:stretch/>
          </p:blipFill>
          <p:spPr>
            <a:xfrm>
              <a:off x="3540485" y="0"/>
              <a:ext cx="4559922" cy="6856214"/>
            </a:xfrm>
            <a:prstGeom prst="rect">
              <a:avLst/>
            </a:prstGeom>
          </p:spPr>
        </p:pic>
        <p:pic>
          <p:nvPicPr>
            <p:cNvPr id="24" name="Picture 23">
              <a:extLst>
                <a:ext uri="{FF2B5EF4-FFF2-40B4-BE49-F238E27FC236}">
                  <a16:creationId xmlns:a16="http://schemas.microsoft.com/office/drawing/2014/main" id="{27B92727-5F8C-92DB-E1A3-1FBE5D42C6D2}"/>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19000"/>
                      </a14:imgEffect>
                    </a14:imgLayer>
                  </a14:imgProps>
                </a:ext>
              </a:extLst>
            </a:blip>
            <a:srcRect l="17357" t="17525" r="3564" b="3396"/>
            <a:stretch/>
          </p:blipFill>
          <p:spPr>
            <a:xfrm rot="16200000" flipV="1">
              <a:off x="-1653442" y="1654335"/>
              <a:ext cx="6856214" cy="3549331"/>
            </a:xfrm>
            <a:prstGeom prst="rect">
              <a:avLst/>
            </a:prstGeom>
          </p:spPr>
        </p:pic>
      </p:grpSp>
      <p:sp>
        <p:nvSpPr>
          <p:cNvPr id="27" name="TextBox 26">
            <a:extLst>
              <a:ext uri="{FF2B5EF4-FFF2-40B4-BE49-F238E27FC236}">
                <a16:creationId xmlns:a16="http://schemas.microsoft.com/office/drawing/2014/main" id="{E691018C-6EEE-23E9-CF7D-4CE15F4C4736}"/>
              </a:ext>
            </a:extLst>
          </p:cNvPr>
          <p:cNvSpPr txBox="1"/>
          <p:nvPr/>
        </p:nvSpPr>
        <p:spPr>
          <a:xfrm>
            <a:off x="8372000" y="667631"/>
            <a:ext cx="3474720" cy="2185214"/>
          </a:xfrm>
          <a:prstGeom prst="rect">
            <a:avLst/>
          </a:prstGeom>
          <a:ln w="9525" cap="rnd">
            <a:noFill/>
          </a:ln>
        </p:spPr>
        <p:style>
          <a:lnRef idx="2">
            <a:schemeClr val="accent1"/>
          </a:lnRef>
          <a:fillRef idx="0">
            <a:schemeClr val="accent1"/>
          </a:fillRef>
          <a:effectRef idx="1">
            <a:schemeClr val="accent1"/>
          </a:effectRef>
          <a:fontRef idx="minor">
            <a:schemeClr val="tx1"/>
          </a:fontRef>
        </p:style>
        <p:txBody>
          <a:bodyPr wrap="square" lIns="0" tIns="0" rIns="0" bIns="0" rtlCol="0">
            <a:spAutoFit/>
          </a:bodyPr>
          <a:lstStyle/>
          <a:p>
            <a:pPr defTabSz="685594">
              <a:spcAft>
                <a:spcPts val="600"/>
              </a:spcAft>
              <a:defRPr/>
            </a:pPr>
            <a:r>
              <a:rPr lang="en-US" sz="1200">
                <a:solidFill>
                  <a:srgbClr val="60CDFF"/>
                </a:solidFill>
                <a:latin typeface="Segoe Sans Display Semibold" pitchFamily="2" charset="0"/>
                <a:cs typeface="Segoe Sans Display Semibold" pitchFamily="2" charset="0"/>
              </a:rPr>
              <a:t>Start upgrading to Windows 11 Pro PCs today</a:t>
            </a:r>
          </a:p>
          <a:p>
            <a:pPr defTabSz="685594">
              <a:spcAft>
                <a:spcPts val="600"/>
              </a:spcAft>
              <a:defRPr/>
            </a:pPr>
            <a:r>
              <a:rPr lang="en-US" sz="1000">
                <a:solidFill>
                  <a:prstClr val="white"/>
                </a:solidFill>
                <a:latin typeface="Segoe Sans Display Semibold" pitchFamily="2" charset="0"/>
                <a:cs typeface="Segoe Sans Display Semibold" pitchFamily="2" charset="0"/>
              </a:rPr>
              <a:t>Don’t wait to benefit from the latest advances in business-ready AI, including Copilot+ PCs. </a:t>
            </a:r>
          </a:p>
          <a:p>
            <a:pPr marL="172986" indent="-172986" defTabSz="914126">
              <a:spcAft>
                <a:spcPts val="600"/>
              </a:spcAft>
              <a:buSzPct val="80000"/>
              <a:buFont typeface="Segoe UI Symbol" panose="020B0502040204020203" pitchFamily="34" charset="0"/>
              <a:buChar char=""/>
              <a:defRPr/>
            </a:pPr>
            <a:r>
              <a:rPr lang="en-US" sz="1000" kern="100">
                <a:solidFill>
                  <a:prstClr val="white"/>
                </a:solidFill>
                <a:latin typeface="Segoe Sans Display" pitchFamily="2" charset="0"/>
                <a:ea typeface="Calibri" panose="020F0502020204030204" pitchFamily="34" charset="0"/>
                <a:cs typeface="Segoe Sans Display" pitchFamily="2" charset="0"/>
              </a:rPr>
              <a:t>Estimate financial benefits with the </a:t>
            </a:r>
            <a:r>
              <a:rPr lang="en-US" sz="1000" kern="100">
                <a:solidFill>
                  <a:prstClr val="white"/>
                </a:solidFill>
                <a:latin typeface="Segoe Sans Display" pitchFamily="2" charset="0"/>
                <a:ea typeface="Calibri" panose="020F0502020204030204" pitchFamily="34" charset="0"/>
                <a:cs typeface="Segoe Sans Display" pitchFamily="2" charset="0"/>
                <a:hlinkClick r:id="rId5">
                  <a:extLst>
                    <a:ext uri="{A12FA001-AC4F-418D-AE19-62706E023703}">
                      <ahyp:hlinkClr xmlns:ahyp="http://schemas.microsoft.com/office/drawing/2018/hyperlinkcolor" val="tx"/>
                    </a:ext>
                  </a:extLst>
                </a:hlinkClick>
              </a:rPr>
              <a:t>Forrester Windows 11 Devices Calculator </a:t>
            </a:r>
            <a:endParaRPr lang="en-US" sz="1000" kern="100">
              <a:solidFill>
                <a:prstClr val="white"/>
              </a:solidFill>
              <a:latin typeface="Segoe Sans Display" pitchFamily="2" charset="0"/>
              <a:ea typeface="Calibri" panose="020F0502020204030204" pitchFamily="34" charset="0"/>
              <a:cs typeface="Segoe Sans Display" pitchFamily="2" charset="0"/>
            </a:endParaRPr>
          </a:p>
          <a:p>
            <a:pPr marL="172986" indent="-172986" defTabSz="914126">
              <a:spcAft>
                <a:spcPts val="600"/>
              </a:spcAft>
              <a:buSzPct val="80000"/>
              <a:buFont typeface="Segoe UI Symbol" panose="020B0502040204020203" pitchFamily="34" charset="0"/>
              <a:buChar char=""/>
              <a:defRPr/>
            </a:pPr>
            <a:r>
              <a:rPr lang="en-US" sz="1000" kern="100">
                <a:solidFill>
                  <a:prstClr val="white"/>
                </a:solidFill>
                <a:latin typeface="Segoe Sans Display" pitchFamily="2" charset="0"/>
                <a:ea typeface="Calibri" panose="020F0502020204030204" pitchFamily="34" charset="0"/>
                <a:cs typeface="Segoe Sans Display" pitchFamily="2" charset="0"/>
              </a:rPr>
              <a:t>Learn how you can check if your PCs meet </a:t>
            </a:r>
            <a:r>
              <a:rPr lang="en-US" sz="1000" kern="100">
                <a:solidFill>
                  <a:prstClr val="white"/>
                </a:solidFill>
                <a:latin typeface="Segoe Sans Display" pitchFamily="2" charset="0"/>
                <a:ea typeface="Calibri" panose="020F0502020204030204" pitchFamily="34" charset="0"/>
                <a:cs typeface="Segoe Sans Display" pitchFamily="2" charset="0"/>
                <a:hlinkClick r:id="rId6">
                  <a:extLst>
                    <a:ext uri="{A12FA001-AC4F-418D-AE19-62706E023703}">
                      <ahyp:hlinkClr xmlns:ahyp="http://schemas.microsoft.com/office/drawing/2018/hyperlinkcolor" val="tx"/>
                    </a:ext>
                  </a:extLst>
                </a:hlinkClick>
              </a:rPr>
              <a:t>Windows 11 system requirements</a:t>
            </a:r>
            <a:endParaRPr lang="en-US" sz="1000" kern="100">
              <a:solidFill>
                <a:prstClr val="white"/>
              </a:solidFill>
              <a:latin typeface="Segoe Sans Display" pitchFamily="2" charset="0"/>
              <a:ea typeface="Calibri" panose="020F0502020204030204" pitchFamily="34" charset="0"/>
              <a:cs typeface="Segoe Sans Display" pitchFamily="2" charset="0"/>
            </a:endParaRPr>
          </a:p>
          <a:p>
            <a:pPr marL="172986" indent="-172986" defTabSz="914126">
              <a:spcAft>
                <a:spcPts val="600"/>
              </a:spcAft>
              <a:buSzPct val="80000"/>
              <a:buFont typeface="Segoe UI Symbol" panose="020B0502040204020203" pitchFamily="34" charset="0"/>
              <a:buChar char=""/>
              <a:defRPr/>
            </a:pPr>
            <a:r>
              <a:rPr lang="en-US" sz="1000" kern="100">
                <a:solidFill>
                  <a:prstClr val="white"/>
                </a:solidFill>
                <a:latin typeface="Segoe Sans Display" pitchFamily="2" charset="0"/>
                <a:cs typeface="Segoe Sans Display" pitchFamily="2" charset="0"/>
              </a:rPr>
              <a:t>Create a deployment roadmap and </a:t>
            </a:r>
            <a:r>
              <a:rPr lang="en-US" sz="1000" kern="100">
                <a:solidFill>
                  <a:prstClr val="white"/>
                </a:solidFill>
                <a:latin typeface="Segoe Sans Display" pitchFamily="2" charset="0"/>
                <a:cs typeface="Segoe Sans Display" pitchFamily="2" charset="0"/>
                <a:hlinkClick r:id="rId7">
                  <a:extLst>
                    <a:ext uri="{A12FA001-AC4F-418D-AE19-62706E023703}">
                      <ahyp:hlinkClr xmlns:ahyp="http://schemas.microsoft.com/office/drawing/2018/hyperlinkcolor" val="tx"/>
                    </a:ext>
                  </a:extLst>
                </a:hlinkClick>
              </a:rPr>
              <a:t>prepare for Windows 11</a:t>
            </a:r>
            <a:r>
              <a:rPr lang="en-US" sz="1000" kern="100">
                <a:solidFill>
                  <a:prstClr val="white"/>
                </a:solidFill>
                <a:latin typeface="Segoe Sans Display" pitchFamily="2" charset="0"/>
                <a:cs typeface="Segoe Sans Display" pitchFamily="2" charset="0"/>
              </a:rPr>
              <a:t> </a:t>
            </a:r>
          </a:p>
          <a:p>
            <a:pPr marL="172986" indent="-172986" defTabSz="914126">
              <a:spcAft>
                <a:spcPts val="600"/>
              </a:spcAft>
              <a:buSzPct val="80000"/>
              <a:buFont typeface="Segoe UI Symbol" panose="020B0502040204020203" pitchFamily="34" charset="0"/>
              <a:buChar char=""/>
              <a:defRPr/>
            </a:pPr>
            <a:r>
              <a:rPr lang="en-US" sz="1000" kern="100">
                <a:solidFill>
                  <a:prstClr val="white"/>
                </a:solidFill>
                <a:latin typeface="Segoe Sans Display" pitchFamily="2" charset="0"/>
                <a:ea typeface="Calibri" panose="020F0502020204030204" pitchFamily="34" charset="0"/>
                <a:cs typeface="Segoe Sans Display" pitchFamily="2" charset="0"/>
                <a:hlinkClick r:id="rId8">
                  <a:extLst>
                    <a:ext uri="{A12FA001-AC4F-418D-AE19-62706E023703}">
                      <ahyp:hlinkClr xmlns:ahyp="http://schemas.microsoft.com/office/drawing/2018/hyperlinkcolor" val="tx"/>
                    </a:ext>
                  </a:extLst>
                </a:hlinkClick>
              </a:rPr>
              <a:t>App assure program</a:t>
            </a:r>
            <a:r>
              <a:rPr lang="en-US" sz="1000" kern="100">
                <a:solidFill>
                  <a:prstClr val="white"/>
                </a:solidFill>
                <a:latin typeface="Segoe Sans Display" pitchFamily="2" charset="0"/>
                <a:ea typeface="Calibri" panose="020F0502020204030204" pitchFamily="34" charset="0"/>
                <a:cs typeface="Segoe Sans Display" pitchFamily="2" charset="0"/>
              </a:rPr>
              <a:t> to help you resolve issues free of charge</a:t>
            </a:r>
          </a:p>
          <a:p>
            <a:pPr marL="172986" indent="-172986" defTabSz="914126">
              <a:spcAft>
                <a:spcPts val="600"/>
              </a:spcAft>
              <a:buSzPct val="80000"/>
              <a:buFont typeface="Segoe UI Symbol" panose="020B0502040204020203" pitchFamily="34" charset="0"/>
              <a:buChar char=""/>
              <a:defRPr/>
            </a:pPr>
            <a:r>
              <a:rPr lang="en-US" sz="1000" kern="100">
                <a:solidFill>
                  <a:prstClr val="white"/>
                </a:solidFill>
                <a:latin typeface="Segoe Sans Display" pitchFamily="2" charset="0"/>
                <a:ea typeface="Calibri" panose="020F0502020204030204" pitchFamily="34" charset="0"/>
                <a:cs typeface="Segoe Sans Display" pitchFamily="2" charset="0"/>
              </a:rPr>
              <a:t>Prepare your </a:t>
            </a:r>
            <a:r>
              <a:rPr lang="en-US" sz="1000" kern="100">
                <a:solidFill>
                  <a:prstClr val="white"/>
                </a:solidFill>
                <a:latin typeface="Segoe Sans Display" pitchFamily="2" charset="0"/>
                <a:ea typeface="Calibri" panose="020F0502020204030204" pitchFamily="34" charset="0"/>
                <a:cs typeface="Segoe Sans Display" pitchFamily="2" charset="0"/>
                <a:hlinkClick r:id="rId9">
                  <a:extLst>
                    <a:ext uri="{A12FA001-AC4F-418D-AE19-62706E023703}">
                      <ahyp:hlinkClr xmlns:ahyp="http://schemas.microsoft.com/office/drawing/2018/hyperlinkcolor" val="tx"/>
                    </a:ext>
                  </a:extLst>
                </a:hlinkClick>
              </a:rPr>
              <a:t>pilot deployment</a:t>
            </a:r>
            <a:endParaRPr lang="en-US" sz="1000" kern="100">
              <a:solidFill>
                <a:prstClr val="white"/>
              </a:solidFill>
              <a:latin typeface="Segoe Sans Display" pitchFamily="2" charset="0"/>
              <a:ea typeface="Calibri" panose="020F0502020204030204" pitchFamily="34" charset="0"/>
              <a:cs typeface="Segoe Sans Display" pitchFamily="2" charset="0"/>
            </a:endParaRPr>
          </a:p>
        </p:txBody>
      </p:sp>
      <p:sp>
        <p:nvSpPr>
          <p:cNvPr id="31" name="TextBox 30">
            <a:extLst>
              <a:ext uri="{FF2B5EF4-FFF2-40B4-BE49-F238E27FC236}">
                <a16:creationId xmlns:a16="http://schemas.microsoft.com/office/drawing/2014/main" id="{B11C3238-E9E0-FBBF-FA68-85BA1C32259E}"/>
              </a:ext>
            </a:extLst>
          </p:cNvPr>
          <p:cNvSpPr txBox="1"/>
          <p:nvPr/>
        </p:nvSpPr>
        <p:spPr>
          <a:xfrm>
            <a:off x="8371485" y="3129705"/>
            <a:ext cx="3474720" cy="2108269"/>
          </a:xfrm>
          <a:prstGeom prst="rect">
            <a:avLst/>
          </a:prstGeom>
          <a:ln w="9525" cap="rnd">
            <a:noFill/>
          </a:ln>
        </p:spPr>
        <p:style>
          <a:lnRef idx="2">
            <a:schemeClr val="accent1"/>
          </a:lnRef>
          <a:fillRef idx="0">
            <a:schemeClr val="accent1"/>
          </a:fillRef>
          <a:effectRef idx="1">
            <a:schemeClr val="accent1"/>
          </a:effectRef>
          <a:fontRef idx="minor">
            <a:schemeClr val="tx1"/>
          </a:fontRef>
        </p:style>
        <p:txBody>
          <a:bodyPr wrap="square" lIns="0" tIns="0" rIns="0" bIns="0" rtlCol="0">
            <a:spAutoFit/>
          </a:bodyPr>
          <a:lstStyle/>
          <a:p>
            <a:pPr defTabSz="457063">
              <a:spcAft>
                <a:spcPts val="600"/>
              </a:spcAft>
              <a:defRPr/>
            </a:pPr>
            <a:r>
              <a:rPr lang="en-US" sz="1200">
                <a:solidFill>
                  <a:srgbClr val="60CDFF"/>
                </a:solidFill>
                <a:latin typeface="Segoe Sans Display Semibold" pitchFamily="2" charset="0"/>
                <a:cs typeface="Segoe Sans Display Semibold" pitchFamily="2" charset="0"/>
              </a:rPr>
              <a:t>More resources</a:t>
            </a:r>
          </a:p>
          <a:p>
            <a:pPr marL="172986" indent="-172986" defTabSz="914126">
              <a:spcAft>
                <a:spcPts val="600"/>
              </a:spcAft>
              <a:buSzPct val="80000"/>
              <a:buFont typeface="Segoe UI Symbol" panose="020B0502040204020203" pitchFamily="34" charset="0"/>
              <a:buChar char=""/>
              <a:defRPr/>
            </a:pPr>
            <a:r>
              <a:rPr lang="en-US" sz="1000" kern="100">
                <a:solidFill>
                  <a:prstClr val="white"/>
                </a:solidFill>
                <a:latin typeface="Segoe Sans Display" pitchFamily="2" charset="0"/>
                <a:ea typeface="Calibri" panose="020F0502020204030204" pitchFamily="34" charset="0"/>
                <a:cs typeface="Segoe Sans Display" pitchFamily="2" charset="0"/>
                <a:hlinkClick r:id="rId10">
                  <a:extLst>
                    <a:ext uri="{A12FA001-AC4F-418D-AE19-62706E023703}">
                      <ahyp:hlinkClr xmlns:ahyp="http://schemas.microsoft.com/office/drawing/2018/hyperlinkcolor" val="tx"/>
                    </a:ext>
                  </a:extLst>
                </a:hlinkClick>
              </a:rPr>
              <a:t>IDC Executive Brief</a:t>
            </a:r>
            <a:r>
              <a:rPr lang="en-US" sz="1000" kern="100">
                <a:solidFill>
                  <a:prstClr val="white"/>
                </a:solidFill>
                <a:latin typeface="Segoe Sans Display" pitchFamily="2" charset="0"/>
                <a:ea typeface="Calibri" panose="020F0502020204030204" pitchFamily="34" charset="0"/>
                <a:cs typeface="Segoe Sans Display" pitchFamily="2" charset="0"/>
              </a:rPr>
              <a:t>:  The Refresh Imperative: The Value of Deploying New, More Secure, Generative AI Centric PCs Ahead of the Windows 10 End of Service</a:t>
            </a:r>
          </a:p>
          <a:p>
            <a:pPr marL="172986" indent="-172986" defTabSz="914126">
              <a:spcAft>
                <a:spcPts val="600"/>
              </a:spcAft>
              <a:buSzPct val="80000"/>
              <a:buFont typeface="Segoe UI Symbol" panose="020B0502040204020203" pitchFamily="34" charset="0"/>
              <a:buChar char=""/>
              <a:defRPr/>
            </a:pPr>
            <a:r>
              <a:rPr lang="en-US" sz="1000" kern="100">
                <a:solidFill>
                  <a:prstClr val="white"/>
                </a:solidFill>
                <a:latin typeface="Segoe Sans Display" pitchFamily="2" charset="0"/>
                <a:ea typeface="Calibri" panose="020F0502020204030204" pitchFamily="34" charset="0"/>
                <a:cs typeface="Segoe Sans Display" pitchFamily="2" charset="0"/>
                <a:hlinkClick r:id="rId11">
                  <a:extLst>
                    <a:ext uri="{A12FA001-AC4F-418D-AE19-62706E023703}">
                      <ahyp:hlinkClr xmlns:ahyp="http://schemas.microsoft.com/office/drawing/2018/hyperlinkcolor" val="tx"/>
                    </a:ext>
                  </a:extLst>
                </a:hlinkClick>
              </a:rPr>
              <a:t>Forrester Study</a:t>
            </a:r>
            <a:r>
              <a:rPr lang="en-US" sz="1000" kern="100">
                <a:solidFill>
                  <a:prstClr val="white"/>
                </a:solidFill>
                <a:latin typeface="Segoe Sans Display" pitchFamily="2" charset="0"/>
                <a:ea typeface="Calibri" panose="020F0502020204030204" pitchFamily="34" charset="0"/>
                <a:cs typeface="Segoe Sans Display" pitchFamily="2" charset="0"/>
              </a:rPr>
              <a:t>: Total Economic Impact™ of Windows 11 Pro Devices</a:t>
            </a:r>
          </a:p>
          <a:p>
            <a:pPr marL="172986" indent="-172986" defTabSz="914126">
              <a:spcAft>
                <a:spcPts val="600"/>
              </a:spcAft>
              <a:buSzPct val="80000"/>
              <a:buFont typeface="Segoe UI Symbol" panose="020B0502040204020203" pitchFamily="34" charset="0"/>
              <a:buChar char=""/>
              <a:defRPr/>
            </a:pPr>
            <a:r>
              <a:rPr lang="en-US" sz="1000" kern="100">
                <a:solidFill>
                  <a:prstClr val="white"/>
                </a:solidFill>
                <a:latin typeface="Segoe Sans Display" pitchFamily="2" charset="0"/>
                <a:cs typeface="Segoe Sans Display" pitchFamily="2" charset="0"/>
                <a:hlinkClick r:id="rId12">
                  <a:extLst>
                    <a:ext uri="{A12FA001-AC4F-418D-AE19-62706E023703}">
                      <ahyp:hlinkClr xmlns:ahyp="http://schemas.microsoft.com/office/drawing/2018/hyperlinkcolor" val="tx"/>
                    </a:ext>
                  </a:extLst>
                </a:hlinkClick>
              </a:rPr>
              <a:t>Windows 11 Pro for business</a:t>
            </a:r>
            <a:endParaRPr lang="en-US" sz="1000" kern="100">
              <a:solidFill>
                <a:prstClr val="white"/>
              </a:solidFill>
              <a:latin typeface="Segoe Sans Display" pitchFamily="2" charset="0"/>
              <a:cs typeface="Segoe Sans Display" pitchFamily="2" charset="0"/>
            </a:endParaRPr>
          </a:p>
          <a:p>
            <a:pPr marL="172986" indent="-172986" defTabSz="914126">
              <a:spcAft>
                <a:spcPts val="600"/>
              </a:spcAft>
              <a:buSzPct val="80000"/>
              <a:buFont typeface="Segoe UI Symbol" panose="020B0502040204020203" pitchFamily="34" charset="0"/>
              <a:buChar char=""/>
              <a:defRPr/>
            </a:pPr>
            <a:r>
              <a:rPr lang="en-US" sz="1000" kern="100">
                <a:solidFill>
                  <a:prstClr val="white"/>
                </a:solidFill>
                <a:latin typeface="Segoe Sans Display" pitchFamily="2" charset="0"/>
                <a:cs typeface="Segoe Sans Display" pitchFamily="2" charset="0"/>
                <a:hlinkClick r:id="rId13">
                  <a:extLst>
                    <a:ext uri="{A12FA001-AC4F-418D-AE19-62706E023703}">
                      <ahyp:hlinkClr xmlns:ahyp="http://schemas.microsoft.com/office/drawing/2018/hyperlinkcolor" val="tx"/>
                    </a:ext>
                  </a:extLst>
                </a:hlinkClick>
              </a:rPr>
              <a:t>Plan for Windows 10 EOS with Windows 11, Windows 365, and ESU</a:t>
            </a:r>
            <a:endParaRPr lang="en-US" sz="1000" kern="100">
              <a:solidFill>
                <a:prstClr val="white"/>
              </a:solidFill>
              <a:latin typeface="Segoe Sans Display" pitchFamily="2" charset="0"/>
              <a:cs typeface="Segoe Sans Display" pitchFamily="2" charset="0"/>
            </a:endParaRPr>
          </a:p>
          <a:p>
            <a:pPr marL="172986" indent="-172986" defTabSz="914126">
              <a:spcAft>
                <a:spcPts val="600"/>
              </a:spcAft>
              <a:buSzPct val="80000"/>
              <a:buFont typeface="Segoe UI Symbol" panose="020B0502040204020203" pitchFamily="34" charset="0"/>
              <a:buChar char=""/>
              <a:defRPr/>
            </a:pPr>
            <a:r>
              <a:rPr lang="en-US" sz="1000" kern="100">
                <a:solidFill>
                  <a:prstClr val="white"/>
                </a:solidFill>
                <a:latin typeface="Segoe Sans Display" pitchFamily="2" charset="0"/>
                <a:cs typeface="Segoe Sans Display" pitchFamily="2" charset="0"/>
                <a:hlinkClick r:id="rId14">
                  <a:extLst>
                    <a:ext uri="{A12FA001-AC4F-418D-AE19-62706E023703}">
                      <ahyp:hlinkClr xmlns:ahyp="http://schemas.microsoft.com/office/drawing/2018/hyperlinkcolor" val="tx"/>
                    </a:ext>
                  </a:extLst>
                </a:hlinkClick>
              </a:rPr>
              <a:t>See how other customers experienced a smooth upgrade from Windows 10 to Windows 11 Pro</a:t>
            </a:r>
            <a:endParaRPr lang="en-US" sz="1000" kern="100">
              <a:solidFill>
                <a:prstClr val="white"/>
              </a:solidFill>
              <a:latin typeface="Segoe Sans Display" pitchFamily="2" charset="0"/>
              <a:cs typeface="Segoe Sans Display" pitchFamily="2" charset="0"/>
            </a:endParaRPr>
          </a:p>
        </p:txBody>
      </p:sp>
      <p:pic>
        <p:nvPicPr>
          <p:cNvPr id="33" name="Picture 32">
            <a:extLst>
              <a:ext uri="{FF2B5EF4-FFF2-40B4-BE49-F238E27FC236}">
                <a16:creationId xmlns:a16="http://schemas.microsoft.com/office/drawing/2014/main" id="{7B969D44-B802-2B31-67A2-77FB8A188752}"/>
              </a:ext>
            </a:extLst>
          </p:cNvPr>
          <p:cNvPicPr>
            <a:picLocks noChangeAspect="1"/>
          </p:cNvPicPr>
          <p:nvPr/>
        </p:nvPicPr>
        <p:blipFill>
          <a:blip r:embed="rId15"/>
          <a:srcRect l="21886" r="18031" b="1212"/>
          <a:stretch/>
        </p:blipFill>
        <p:spPr>
          <a:xfrm>
            <a:off x="271079" y="246363"/>
            <a:ext cx="2998328" cy="3286209"/>
          </a:xfrm>
          <a:prstGeom prst="roundRect">
            <a:avLst>
              <a:gd name="adj" fmla="val 0"/>
            </a:avLst>
          </a:prstGeom>
        </p:spPr>
      </p:pic>
      <p:sp>
        <p:nvSpPr>
          <p:cNvPr id="34" name="Subtitle 2">
            <a:extLst>
              <a:ext uri="{FF2B5EF4-FFF2-40B4-BE49-F238E27FC236}">
                <a16:creationId xmlns:a16="http://schemas.microsoft.com/office/drawing/2014/main" id="{D79A51E5-8BC9-F15C-6B1F-99EF7687A9E1}"/>
              </a:ext>
            </a:extLst>
          </p:cNvPr>
          <p:cNvSpPr txBox="1">
            <a:spLocks/>
          </p:cNvSpPr>
          <p:nvPr/>
        </p:nvSpPr>
        <p:spPr>
          <a:xfrm>
            <a:off x="291759" y="3772327"/>
            <a:ext cx="2977648" cy="2376955"/>
          </a:xfrm>
          <a:prstGeom prst="rect">
            <a:avLst/>
          </a:prstGeom>
        </p:spPr>
        <p:txBody>
          <a:bodyPr vert="horz" wrap="square" lIns="0" tIns="0" rIns="0" bIns="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defTabSz="685594">
              <a:lnSpc>
                <a:spcPct val="100000"/>
              </a:lnSpc>
              <a:spcBef>
                <a:spcPts val="0"/>
              </a:spcBef>
              <a:spcAft>
                <a:spcPts val="1200"/>
              </a:spcAft>
              <a:defRPr/>
            </a:pPr>
            <a:r>
              <a:rPr lang="en-US" sz="2499">
                <a:solidFill>
                  <a:prstClr val="white"/>
                </a:solidFill>
                <a:latin typeface="Segoe Sans Display Semibold" pitchFamily="2" charset="0"/>
                <a:cs typeface="Segoe Sans Display Semibold" pitchFamily="2" charset="0"/>
              </a:rPr>
              <a:t>Outdated PCs put your business at risk</a:t>
            </a:r>
          </a:p>
          <a:p>
            <a:pPr algn="l" defTabSz="685594">
              <a:lnSpc>
                <a:spcPct val="100000"/>
              </a:lnSpc>
              <a:spcBef>
                <a:spcPts val="0"/>
              </a:spcBef>
              <a:spcAft>
                <a:spcPts val="1200"/>
              </a:spcAft>
              <a:defRPr/>
            </a:pPr>
            <a:r>
              <a:rPr lang="en-US" sz="1050">
                <a:solidFill>
                  <a:srgbClr val="60CDFF"/>
                </a:solidFill>
                <a:latin typeface="Segoe Sans Display Semibold" pitchFamily="2" charset="0"/>
                <a:cs typeface="Segoe Sans Display Semibold" pitchFamily="2" charset="0"/>
              </a:rPr>
              <a:t>Upgrade before support ends for Windows 10 on October 14, 2025. </a:t>
            </a:r>
            <a:r>
              <a:rPr lang="en-US" sz="1050">
                <a:solidFill>
                  <a:srgbClr val="FFFFFF"/>
                </a:solidFill>
                <a:latin typeface="Segoe Sans Display" pitchFamily="2" charset="0"/>
              </a:rPr>
              <a:t>When support ends, you’ll no longer receive Windows feature and security updates, which could potentially put you at risk.</a:t>
            </a:r>
          </a:p>
          <a:p>
            <a:pPr algn="l" defTabSz="685594">
              <a:lnSpc>
                <a:spcPct val="100000"/>
              </a:lnSpc>
              <a:spcBef>
                <a:spcPts val="0"/>
              </a:spcBef>
              <a:spcAft>
                <a:spcPts val="1200"/>
              </a:spcAft>
              <a:defRPr/>
            </a:pPr>
            <a:r>
              <a:rPr lang="en-US" sz="1050">
                <a:solidFill>
                  <a:prstClr val="white"/>
                </a:solidFill>
                <a:latin typeface="Segoe Sans Display" pitchFamily="2" charset="0"/>
                <a:cs typeface="Segoe Sans Display" pitchFamily="2" charset="0"/>
              </a:rPr>
              <a:t>Why wait to innovate? New Windows 11 PCs can deliver a </a:t>
            </a:r>
            <a:r>
              <a:rPr lang="en-US" sz="1100">
                <a:solidFill>
                  <a:srgbClr val="60CDFF"/>
                </a:solidFill>
                <a:latin typeface="Segoe Sans Display Semibold" pitchFamily="2" charset="0"/>
                <a:cs typeface="Segoe Sans Display Semibold" pitchFamily="2" charset="0"/>
              </a:rPr>
              <a:t>reported 250% ROI</a:t>
            </a:r>
            <a:r>
              <a:rPr lang="en-US" sz="1100" baseline="30000">
                <a:solidFill>
                  <a:srgbClr val="60CDFF"/>
                </a:solidFill>
                <a:latin typeface="Segoe Sans Display Semibold" pitchFamily="2" charset="0"/>
                <a:cs typeface="Segoe Sans Display Semibold" pitchFamily="2" charset="0"/>
              </a:rPr>
              <a:t>2</a:t>
            </a:r>
            <a:r>
              <a:rPr lang="en-US" sz="1100">
                <a:solidFill>
                  <a:srgbClr val="60CDFF"/>
                </a:solidFill>
                <a:latin typeface="Segoe Sans Display Semibold" pitchFamily="2" charset="0"/>
                <a:cs typeface="Segoe Sans Display Semibold" pitchFamily="2" charset="0"/>
              </a:rPr>
              <a:t> </a:t>
            </a:r>
            <a:r>
              <a:rPr lang="en-US" sz="1050">
                <a:solidFill>
                  <a:prstClr val="white"/>
                </a:solidFill>
                <a:latin typeface="Segoe Sans Display" pitchFamily="2" charset="0"/>
                <a:cs typeface="Segoe Sans Display" pitchFamily="2" charset="0"/>
              </a:rPr>
              <a:t>with benefits like reduced help desk calls, improved productivity and security, and easier deployment. </a:t>
            </a:r>
          </a:p>
        </p:txBody>
      </p:sp>
      <p:pic>
        <p:nvPicPr>
          <p:cNvPr id="36" name="Graphic 35">
            <a:extLst>
              <a:ext uri="{FF2B5EF4-FFF2-40B4-BE49-F238E27FC236}">
                <a16:creationId xmlns:a16="http://schemas.microsoft.com/office/drawing/2014/main" id="{3C5C7D88-FABB-B6C5-3C83-4AF97B86239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27215" y="513340"/>
            <a:ext cx="1131820" cy="208345"/>
          </a:xfrm>
          <a:prstGeom prst="rect">
            <a:avLst/>
          </a:prstGeom>
        </p:spPr>
      </p:pic>
      <p:grpSp>
        <p:nvGrpSpPr>
          <p:cNvPr id="37" name="Group 36">
            <a:extLst>
              <a:ext uri="{FF2B5EF4-FFF2-40B4-BE49-F238E27FC236}">
                <a16:creationId xmlns:a16="http://schemas.microsoft.com/office/drawing/2014/main" id="{AA74A27E-CF20-C440-DE28-15059A9541D6}"/>
              </a:ext>
            </a:extLst>
          </p:cNvPr>
          <p:cNvGrpSpPr/>
          <p:nvPr/>
        </p:nvGrpSpPr>
        <p:grpSpPr>
          <a:xfrm>
            <a:off x="3894749" y="671407"/>
            <a:ext cx="3851395" cy="5616787"/>
            <a:chOff x="3948113" y="671407"/>
            <a:chExt cx="3851395" cy="5616787"/>
          </a:xfrm>
        </p:grpSpPr>
        <p:cxnSp>
          <p:nvCxnSpPr>
            <p:cNvPr id="38" name="Straight Connector 37">
              <a:extLst>
                <a:ext uri="{FF2B5EF4-FFF2-40B4-BE49-F238E27FC236}">
                  <a16:creationId xmlns:a16="http://schemas.microsoft.com/office/drawing/2014/main" id="{EBB1C2BF-C6A9-E8F1-D19B-866DFDEEEF14}"/>
                </a:ext>
              </a:extLst>
            </p:cNvPr>
            <p:cNvCxnSpPr>
              <a:cxnSpLocks/>
            </p:cNvCxnSpPr>
            <p:nvPr/>
          </p:nvCxnSpPr>
          <p:spPr>
            <a:xfrm>
              <a:off x="3948114" y="1893777"/>
              <a:ext cx="3851394" cy="0"/>
            </a:xfrm>
            <a:prstGeom prst="line">
              <a:avLst/>
            </a:prstGeom>
            <a:noFill/>
            <a:ln w="3175" cap="rnd" cmpd="sng" algn="ctr">
              <a:solidFill>
                <a:schemeClr val="bg1"/>
              </a:solidFill>
              <a:prstDash val="solid"/>
              <a:miter lim="800000"/>
            </a:ln>
            <a:effectLst/>
          </p:spPr>
        </p:cxnSp>
        <p:cxnSp>
          <p:nvCxnSpPr>
            <p:cNvPr id="40" name="Straight Connector 39">
              <a:extLst>
                <a:ext uri="{FF2B5EF4-FFF2-40B4-BE49-F238E27FC236}">
                  <a16:creationId xmlns:a16="http://schemas.microsoft.com/office/drawing/2014/main" id="{3E53E93C-EC7F-CA8E-485D-C38A5C3235D0}"/>
                </a:ext>
              </a:extLst>
            </p:cNvPr>
            <p:cNvCxnSpPr>
              <a:cxnSpLocks/>
            </p:cNvCxnSpPr>
            <p:nvPr/>
          </p:nvCxnSpPr>
          <p:spPr>
            <a:xfrm>
              <a:off x="3948114" y="3408271"/>
              <a:ext cx="3851394" cy="0"/>
            </a:xfrm>
            <a:prstGeom prst="line">
              <a:avLst/>
            </a:prstGeom>
            <a:noFill/>
            <a:ln w="3175" cap="rnd" cmpd="sng" algn="ctr">
              <a:solidFill>
                <a:schemeClr val="bg1"/>
              </a:solidFill>
              <a:prstDash val="solid"/>
              <a:miter lim="800000"/>
            </a:ln>
            <a:effectLst/>
          </p:spPr>
        </p:cxnSp>
        <p:cxnSp>
          <p:nvCxnSpPr>
            <p:cNvPr id="42" name="Straight Connector 41">
              <a:extLst>
                <a:ext uri="{FF2B5EF4-FFF2-40B4-BE49-F238E27FC236}">
                  <a16:creationId xmlns:a16="http://schemas.microsoft.com/office/drawing/2014/main" id="{7A1F9CC2-F1A4-75FF-C7E9-D920CAEE1DAC}"/>
                </a:ext>
              </a:extLst>
            </p:cNvPr>
            <p:cNvCxnSpPr>
              <a:cxnSpLocks/>
            </p:cNvCxnSpPr>
            <p:nvPr/>
          </p:nvCxnSpPr>
          <p:spPr>
            <a:xfrm>
              <a:off x="3948114" y="4959410"/>
              <a:ext cx="3851394" cy="0"/>
            </a:xfrm>
            <a:prstGeom prst="line">
              <a:avLst/>
            </a:prstGeom>
            <a:noFill/>
            <a:ln w="3175" cap="rnd" cmpd="sng" algn="ctr">
              <a:solidFill>
                <a:schemeClr val="bg1"/>
              </a:solidFill>
              <a:prstDash val="solid"/>
              <a:miter lim="800000"/>
            </a:ln>
            <a:effectLst/>
          </p:spPr>
        </p:cxnSp>
        <p:grpSp>
          <p:nvGrpSpPr>
            <p:cNvPr id="43" name="Group 42">
              <a:extLst>
                <a:ext uri="{FF2B5EF4-FFF2-40B4-BE49-F238E27FC236}">
                  <a16:creationId xmlns:a16="http://schemas.microsoft.com/office/drawing/2014/main" id="{332E8FF7-84BF-BB23-088F-CCF86850985B}"/>
                </a:ext>
              </a:extLst>
            </p:cNvPr>
            <p:cNvGrpSpPr/>
            <p:nvPr/>
          </p:nvGrpSpPr>
          <p:grpSpPr>
            <a:xfrm>
              <a:off x="3948114" y="3630628"/>
              <a:ext cx="3851393" cy="1106425"/>
              <a:chOff x="3948114" y="3518699"/>
              <a:chExt cx="3851393" cy="1106425"/>
            </a:xfrm>
          </p:grpSpPr>
          <p:sp>
            <p:nvSpPr>
              <p:cNvPr id="60" name="Text Placeholder 18">
                <a:extLst>
                  <a:ext uri="{FF2B5EF4-FFF2-40B4-BE49-F238E27FC236}">
                    <a16:creationId xmlns:a16="http://schemas.microsoft.com/office/drawing/2014/main" id="{71CE56D9-3088-82AC-501D-024F69B929E7}"/>
                  </a:ext>
                </a:extLst>
              </p:cNvPr>
              <p:cNvSpPr txBox="1">
                <a:spLocks/>
              </p:cNvSpPr>
              <p:nvPr/>
            </p:nvSpPr>
            <p:spPr>
              <a:xfrm>
                <a:off x="6461183" y="3518699"/>
                <a:ext cx="1338324" cy="797221"/>
              </a:xfrm>
              <a:prstGeom prst="rect">
                <a:avLst/>
              </a:prstGeom>
              <a:noFill/>
              <a:ln w="9525">
                <a:solidFill>
                  <a:schemeClr val="bg1">
                    <a:lumMod val="95000"/>
                    <a:alpha val="50000"/>
                  </a:schemeClr>
                </a:solidFill>
              </a:ln>
            </p:spPr>
            <p:txBody>
              <a:bodyPr wrap="square" lIns="91416" tIns="91416" rIns="91416" bIns="91416" anchor="t">
                <a:spAutoFit/>
              </a:bodyPr>
              <a:lstStyle>
                <a:lvl1pPr marL="0"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92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74298"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2pPr>
                <a:lvl3pPr marL="548596"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3pPr>
                <a:lvl4pPr marL="1011475" marR="0" indent="-217153"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4pPr>
                <a:lvl5pPr marL="1228627" marR="0" indent="-201914"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60" kern="1200" spc="0" baseline="0">
                    <a:gradFill>
                      <a:gsLst>
                        <a:gs pos="1250">
                          <a:schemeClr val="tx1"/>
                        </a:gs>
                        <a:gs pos="100000">
                          <a:schemeClr val="tx1"/>
                        </a:gs>
                      </a:gsLst>
                      <a:lin ang="5400000" scaled="0"/>
                    </a:gradFill>
                    <a:latin typeface="+mn-lt"/>
                    <a:ea typeface="+mn-ea"/>
                    <a:cs typeface="+mn-cs"/>
                  </a:defRPr>
                </a:lvl5pPr>
                <a:lvl6pPr marL="3077801"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37403"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970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566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118864">
                  <a:spcAft>
                    <a:spcPts val="0"/>
                  </a:spcAft>
                  <a:defRPr/>
                </a:pPr>
                <a:r>
                  <a:rPr lang="en-US" sz="1400">
                    <a:solidFill>
                      <a:prstClr val="white"/>
                    </a:solidFill>
                    <a:latin typeface="Segoe Sans Display Semibold"/>
                    <a:cs typeface="Segoe Sans Display Semibold"/>
                  </a:rPr>
                  <a:t>50%</a:t>
                </a:r>
              </a:p>
              <a:p>
                <a:pPr defTabSz="1118864">
                  <a:lnSpc>
                    <a:spcPct val="110000"/>
                  </a:lnSpc>
                  <a:spcAft>
                    <a:spcPts val="0"/>
                  </a:spcAft>
                  <a:defRPr/>
                </a:pPr>
                <a:r>
                  <a:rPr lang="en-US" sz="900">
                    <a:solidFill>
                      <a:prstClr val="white"/>
                    </a:solidFill>
                    <a:latin typeface="Segoe Sans Display"/>
                    <a:cs typeface="Segoe Sans Display"/>
                  </a:rPr>
                  <a:t>Faster workflows on average</a:t>
                </a:r>
                <a:r>
                  <a:rPr lang="en-US" sz="900" baseline="30000">
                    <a:solidFill>
                      <a:prstClr val="white"/>
                    </a:solidFill>
                    <a:latin typeface="Segoe Sans Display"/>
                    <a:cs typeface="Segoe Sans Display"/>
                  </a:rPr>
                  <a:t>3</a:t>
                </a:r>
                <a:endParaRPr lang="en-US" sz="900" baseline="30000">
                  <a:solidFill>
                    <a:prstClr val="white"/>
                  </a:solidFill>
                  <a:latin typeface="Segoe Sans Display" pitchFamily="2" charset="0"/>
                  <a:cs typeface="Segoe Sans Display" pitchFamily="2" charset="0"/>
                </a:endParaRPr>
              </a:p>
              <a:p>
                <a:pPr defTabSz="1118864">
                  <a:lnSpc>
                    <a:spcPct val="110000"/>
                  </a:lnSpc>
                  <a:spcAft>
                    <a:spcPts val="0"/>
                  </a:spcAft>
                  <a:defRPr/>
                </a:pPr>
                <a:endParaRPr lang="en-US" sz="900" baseline="30000">
                  <a:solidFill>
                    <a:prstClr val="white"/>
                  </a:solidFill>
                  <a:latin typeface="Segoe Sans Display" pitchFamily="2" charset="0"/>
                  <a:cs typeface="Segoe Sans Display" pitchFamily="2" charset="0"/>
                </a:endParaRPr>
              </a:p>
            </p:txBody>
          </p:sp>
          <p:sp>
            <p:nvSpPr>
              <p:cNvPr id="61" name="TextBox 60">
                <a:extLst>
                  <a:ext uri="{FF2B5EF4-FFF2-40B4-BE49-F238E27FC236}">
                    <a16:creationId xmlns:a16="http://schemas.microsoft.com/office/drawing/2014/main" id="{4E976800-C3E4-CFCD-BF60-3FCDE1FBBD94}"/>
                  </a:ext>
                </a:extLst>
              </p:cNvPr>
              <p:cNvSpPr txBox="1"/>
              <p:nvPr/>
            </p:nvSpPr>
            <p:spPr>
              <a:xfrm>
                <a:off x="3948114" y="3518699"/>
                <a:ext cx="2282680" cy="1106425"/>
              </a:xfrm>
              <a:prstGeom prst="rect">
                <a:avLst/>
              </a:prstGeom>
              <a:noFill/>
            </p:spPr>
            <p:txBody>
              <a:bodyPr wrap="square" lIns="0" tIns="0" rIns="0" bIns="0" rtlCol="0" anchor="t">
                <a:spAutoFit/>
              </a:bodyPr>
              <a:lstStyle/>
              <a:p>
                <a:pPr defTabSz="685594">
                  <a:spcAft>
                    <a:spcPts val="300"/>
                  </a:spcAft>
                  <a:defRPr/>
                </a:pPr>
                <a:r>
                  <a:rPr lang="en-US" sz="1200">
                    <a:solidFill>
                      <a:srgbClr val="60CDFF"/>
                    </a:solidFill>
                    <a:latin typeface="Segoe Sans Display Semibold" pitchFamily="2" charset="0"/>
                    <a:cs typeface="Segoe Sans Display Semibold" pitchFamily="2" charset="0"/>
                  </a:rPr>
                  <a:t>Make the move to supercharged efficiency now</a:t>
                </a:r>
              </a:p>
              <a:p>
                <a:pPr defTabSz="685594">
                  <a:lnSpc>
                    <a:spcPct val="110000"/>
                  </a:lnSpc>
                  <a:spcAft>
                    <a:spcPts val="300"/>
                  </a:spcAft>
                  <a:defRPr/>
                </a:pPr>
                <a:r>
                  <a:rPr lang="en-US" sz="1000" spc="-20">
                    <a:solidFill>
                      <a:prstClr val="white"/>
                    </a:solidFill>
                    <a:latin typeface="Segoe Sans Display" pitchFamily="2" charset="0"/>
                    <a:cs typeface="Segoe Sans Display" pitchFamily="2" charset="0"/>
                  </a:rPr>
                  <a:t>You can't save time with outdated devices. New Windows 11 Pro PCs can enhance every workstyle with business AI and features to get organized in a snap.</a:t>
                </a:r>
              </a:p>
            </p:txBody>
          </p:sp>
          <p:pic>
            <p:nvPicPr>
              <p:cNvPr id="62" name="Graphic 61">
                <a:extLst>
                  <a:ext uri="{FF2B5EF4-FFF2-40B4-BE49-F238E27FC236}">
                    <a16:creationId xmlns:a16="http://schemas.microsoft.com/office/drawing/2014/main" id="{51A81544-6350-0ED4-24DF-C39D6F85322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44372" y="4139896"/>
                <a:ext cx="179291" cy="179291"/>
              </a:xfrm>
              <a:prstGeom prst="rect">
                <a:avLst/>
              </a:prstGeom>
            </p:spPr>
          </p:pic>
        </p:grpSp>
        <p:grpSp>
          <p:nvGrpSpPr>
            <p:cNvPr id="45" name="Group 44">
              <a:extLst>
                <a:ext uri="{FF2B5EF4-FFF2-40B4-BE49-F238E27FC236}">
                  <a16:creationId xmlns:a16="http://schemas.microsoft.com/office/drawing/2014/main" id="{A2CFEA3F-866C-705F-CF27-B6BC07E5DADA}"/>
                </a:ext>
              </a:extLst>
            </p:cNvPr>
            <p:cNvGrpSpPr/>
            <p:nvPr/>
          </p:nvGrpSpPr>
          <p:grpSpPr>
            <a:xfrm>
              <a:off x="3948113" y="671407"/>
              <a:ext cx="3851394" cy="1000013"/>
              <a:chOff x="3948113" y="671407"/>
              <a:chExt cx="3851394" cy="1000013"/>
            </a:xfrm>
          </p:grpSpPr>
          <p:sp>
            <p:nvSpPr>
              <p:cNvPr id="57" name="Text Placeholder 18">
                <a:extLst>
                  <a:ext uri="{FF2B5EF4-FFF2-40B4-BE49-F238E27FC236}">
                    <a16:creationId xmlns:a16="http://schemas.microsoft.com/office/drawing/2014/main" id="{F5FB44E7-5677-5859-0702-5013180356D1}"/>
                  </a:ext>
                </a:extLst>
              </p:cNvPr>
              <p:cNvSpPr txBox="1">
                <a:spLocks/>
              </p:cNvSpPr>
              <p:nvPr/>
            </p:nvSpPr>
            <p:spPr>
              <a:xfrm>
                <a:off x="6461183" y="671407"/>
                <a:ext cx="1338324" cy="1000013"/>
              </a:xfrm>
              <a:prstGeom prst="rect">
                <a:avLst/>
              </a:prstGeom>
              <a:noFill/>
              <a:ln w="9525">
                <a:solidFill>
                  <a:schemeClr val="bg1">
                    <a:lumMod val="95000"/>
                    <a:alpha val="50000"/>
                  </a:schemeClr>
                </a:solidFill>
              </a:ln>
            </p:spPr>
            <p:txBody>
              <a:bodyPr wrap="square" lIns="91416" tIns="91416" rIns="91416" bIns="91416" anchor="t">
                <a:spAutoFit/>
              </a:bodyPr>
              <a:lstStyle>
                <a:lvl1pPr marL="0"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92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74298"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2pPr>
                <a:lvl3pPr marL="548596"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3pPr>
                <a:lvl4pPr marL="1011475" marR="0" indent="-217153"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4pPr>
                <a:lvl5pPr marL="1228627" marR="0" indent="-201914"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60" kern="1200" spc="0" baseline="0">
                    <a:gradFill>
                      <a:gsLst>
                        <a:gs pos="1250">
                          <a:schemeClr val="tx1"/>
                        </a:gs>
                        <a:gs pos="100000">
                          <a:schemeClr val="tx1"/>
                        </a:gs>
                      </a:gsLst>
                      <a:lin ang="5400000" scaled="0"/>
                    </a:gradFill>
                    <a:latin typeface="+mn-lt"/>
                    <a:ea typeface="+mn-ea"/>
                    <a:cs typeface="+mn-cs"/>
                  </a:defRPr>
                </a:lvl5pPr>
                <a:lvl6pPr marL="3077801"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37403"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970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566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118864">
                  <a:spcAft>
                    <a:spcPts val="0"/>
                  </a:spcAft>
                  <a:defRPr/>
                </a:pPr>
                <a:r>
                  <a:rPr lang="en-US" sz="1400">
                    <a:solidFill>
                      <a:prstClr val="white"/>
                    </a:solidFill>
                    <a:latin typeface="Segoe Sans Display Semibold" pitchFamily="2" charset="0"/>
                    <a:cs typeface="Segoe Sans Display Semibold" pitchFamily="2" charset="0"/>
                  </a:rPr>
                  <a:t>42%</a:t>
                </a:r>
                <a:endParaRPr lang="en-US" sz="1200" baseline="30000">
                  <a:solidFill>
                    <a:prstClr val="white"/>
                  </a:solidFill>
                  <a:latin typeface="Segoe Sans Display Semibold" pitchFamily="2" charset="0"/>
                  <a:ea typeface="Calibri" panose="020F0502020204030204" pitchFamily="34" charset="0"/>
                  <a:cs typeface="Segoe Sans Display Semibold" pitchFamily="2" charset="0"/>
                </a:endParaRPr>
              </a:p>
              <a:p>
                <a:pPr defTabSz="1118864">
                  <a:spcAft>
                    <a:spcPts val="0"/>
                  </a:spcAft>
                  <a:defRPr/>
                </a:pPr>
                <a:r>
                  <a:rPr lang="en-US" sz="900">
                    <a:solidFill>
                      <a:prstClr val="white"/>
                    </a:solidFill>
                    <a:latin typeface="Segoe Sans Display" pitchFamily="2" charset="0"/>
                    <a:cs typeface="Segoe Sans Display" pitchFamily="2" charset="0"/>
                  </a:rPr>
                  <a:t>faster completion of demanding workloads on average</a:t>
                </a:r>
                <a:r>
                  <a:rPr lang="en-US" sz="900" baseline="30000">
                    <a:solidFill>
                      <a:prstClr val="white"/>
                    </a:solidFill>
                    <a:latin typeface="Segoe Sans Display" pitchFamily="2" charset="0"/>
                    <a:cs typeface="Segoe Sans Display" pitchFamily="2" charset="0"/>
                  </a:rPr>
                  <a:t>3</a:t>
                </a:r>
              </a:p>
              <a:p>
                <a:pPr defTabSz="1118864">
                  <a:spcAft>
                    <a:spcPts val="0"/>
                  </a:spcAft>
                  <a:defRPr/>
                </a:pPr>
                <a:endParaRPr lang="en-US" sz="900" baseline="30000">
                  <a:solidFill>
                    <a:prstClr val="white"/>
                  </a:solidFill>
                  <a:latin typeface="Segoe Sans Display" pitchFamily="2" charset="0"/>
                  <a:cs typeface="Segoe Sans Display" pitchFamily="2" charset="0"/>
                </a:endParaRPr>
              </a:p>
              <a:p>
                <a:pPr defTabSz="1118864">
                  <a:spcAft>
                    <a:spcPts val="0"/>
                  </a:spcAft>
                  <a:defRPr/>
                </a:pPr>
                <a:endParaRPr lang="en-US" sz="900" baseline="30000">
                  <a:solidFill>
                    <a:prstClr val="white"/>
                  </a:solidFill>
                  <a:latin typeface="Segoe Sans Display" pitchFamily="2" charset="0"/>
                  <a:cs typeface="Segoe Sans Display" pitchFamily="2" charset="0"/>
                </a:endParaRPr>
              </a:p>
            </p:txBody>
          </p:sp>
          <p:sp>
            <p:nvSpPr>
              <p:cNvPr id="58" name="TextBox 57">
                <a:extLst>
                  <a:ext uri="{FF2B5EF4-FFF2-40B4-BE49-F238E27FC236}">
                    <a16:creationId xmlns:a16="http://schemas.microsoft.com/office/drawing/2014/main" id="{E39415E8-0CFC-27B7-7437-A77DC4CF625B}"/>
                  </a:ext>
                </a:extLst>
              </p:cNvPr>
              <p:cNvSpPr txBox="1"/>
              <p:nvPr/>
            </p:nvSpPr>
            <p:spPr>
              <a:xfrm>
                <a:off x="3948113" y="671407"/>
                <a:ext cx="2411325" cy="900503"/>
              </a:xfrm>
              <a:prstGeom prst="rect">
                <a:avLst/>
              </a:prstGeom>
              <a:noFill/>
            </p:spPr>
            <p:txBody>
              <a:bodyPr wrap="square" lIns="0" tIns="0" rIns="0" bIns="0" rtlCol="0" anchor="t">
                <a:spAutoFit/>
              </a:bodyPr>
              <a:lstStyle/>
              <a:p>
                <a:pPr defTabSz="685594">
                  <a:spcAft>
                    <a:spcPts val="300"/>
                  </a:spcAft>
                  <a:defRPr/>
                </a:pPr>
                <a:r>
                  <a:rPr lang="en-US" sz="1200">
                    <a:solidFill>
                      <a:srgbClr val="60CDFF"/>
                    </a:solidFill>
                    <a:latin typeface="Segoe Sans Display Semibold"/>
                    <a:cs typeface="Segoe Sans Display Semibold"/>
                  </a:rPr>
                  <a:t>Set the pace with faster performance</a:t>
                </a:r>
              </a:p>
              <a:p>
                <a:pPr defTabSz="685594">
                  <a:lnSpc>
                    <a:spcPct val="110000"/>
                  </a:lnSpc>
                  <a:spcAft>
                    <a:spcPts val="300"/>
                  </a:spcAft>
                  <a:defRPr/>
                </a:pPr>
                <a:r>
                  <a:rPr lang="en-US" sz="1000" spc="-20">
                    <a:solidFill>
                      <a:prstClr val="white"/>
                    </a:solidFill>
                    <a:latin typeface="Segoe Sans Display"/>
                    <a:cs typeface="Segoe Sans Display"/>
                  </a:rPr>
                  <a:t>Make a bigger impact today with accelerated performance, all day battery life</a:t>
                </a:r>
                <a:r>
                  <a:rPr lang="en-US" sz="1000" spc="-20" baseline="30000">
                    <a:solidFill>
                      <a:prstClr val="white"/>
                    </a:solidFill>
                    <a:latin typeface="Segoe Sans Display"/>
                    <a:cs typeface="Segoe Sans Display"/>
                  </a:rPr>
                  <a:t>1</a:t>
                </a:r>
                <a:r>
                  <a:rPr lang="en-US" sz="1000" spc="-20">
                    <a:solidFill>
                      <a:prstClr val="white"/>
                    </a:solidFill>
                    <a:latin typeface="Segoe Sans Display"/>
                    <a:cs typeface="Segoe Sans Display"/>
                  </a:rPr>
                  <a:t> and optional NPU for new AI experiences.</a:t>
                </a:r>
              </a:p>
            </p:txBody>
          </p:sp>
          <p:pic>
            <p:nvPicPr>
              <p:cNvPr id="59" name="Graphic 58">
                <a:extLst>
                  <a:ext uri="{FF2B5EF4-FFF2-40B4-BE49-F238E27FC236}">
                    <a16:creationId xmlns:a16="http://schemas.microsoft.com/office/drawing/2014/main" id="{023BF8E2-0032-356D-E603-F4C953A99AA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544372" y="1421684"/>
                <a:ext cx="179291" cy="179291"/>
              </a:xfrm>
              <a:prstGeom prst="rect">
                <a:avLst/>
              </a:prstGeom>
            </p:spPr>
          </p:pic>
        </p:grpSp>
        <p:grpSp>
          <p:nvGrpSpPr>
            <p:cNvPr id="46" name="Group 45">
              <a:extLst>
                <a:ext uri="{FF2B5EF4-FFF2-40B4-BE49-F238E27FC236}">
                  <a16:creationId xmlns:a16="http://schemas.microsoft.com/office/drawing/2014/main" id="{4B8BF73D-C623-FB25-D5A1-DCAB3E55FC80}"/>
                </a:ext>
              </a:extLst>
            </p:cNvPr>
            <p:cNvGrpSpPr/>
            <p:nvPr/>
          </p:nvGrpSpPr>
          <p:grpSpPr>
            <a:xfrm>
              <a:off x="3948114" y="2116134"/>
              <a:ext cx="3851393" cy="1069780"/>
              <a:chOff x="3948114" y="2126464"/>
              <a:chExt cx="3851393" cy="1069780"/>
            </a:xfrm>
          </p:grpSpPr>
          <p:sp>
            <p:nvSpPr>
              <p:cNvPr id="54" name="TextBox 53">
                <a:extLst>
                  <a:ext uri="{FF2B5EF4-FFF2-40B4-BE49-F238E27FC236}">
                    <a16:creationId xmlns:a16="http://schemas.microsoft.com/office/drawing/2014/main" id="{D89C4BEC-51FD-8A83-B080-01DFF76364E1}"/>
                  </a:ext>
                </a:extLst>
              </p:cNvPr>
              <p:cNvSpPr txBox="1"/>
              <p:nvPr/>
            </p:nvSpPr>
            <p:spPr>
              <a:xfrm>
                <a:off x="3948114" y="2126464"/>
                <a:ext cx="2146298" cy="1069780"/>
              </a:xfrm>
              <a:prstGeom prst="rect">
                <a:avLst/>
              </a:prstGeom>
              <a:noFill/>
            </p:spPr>
            <p:txBody>
              <a:bodyPr wrap="square" lIns="0" tIns="0" rIns="0" bIns="0" rtlCol="0" anchor="t">
                <a:spAutoFit/>
              </a:bodyPr>
              <a:lstStyle/>
              <a:p>
                <a:pPr defTabSz="685594">
                  <a:spcAft>
                    <a:spcPts val="300"/>
                  </a:spcAft>
                  <a:defRPr/>
                </a:pPr>
                <a:r>
                  <a:rPr lang="en-US" sz="1200">
                    <a:solidFill>
                      <a:srgbClr val="60CDFF"/>
                    </a:solidFill>
                    <a:latin typeface="Segoe Sans Display Semibold"/>
                    <a:cs typeface="Segoe Sans Display Semibold"/>
                  </a:rPr>
                  <a:t>Stay up-to-date and protected against evolving threats</a:t>
                </a:r>
              </a:p>
              <a:p>
                <a:pPr defTabSz="685594">
                  <a:lnSpc>
                    <a:spcPct val="110000"/>
                  </a:lnSpc>
                  <a:spcAft>
                    <a:spcPts val="300"/>
                  </a:spcAft>
                  <a:defRPr/>
                </a:pPr>
                <a:r>
                  <a:rPr lang="en-US" sz="1000" spc="-20">
                    <a:solidFill>
                      <a:prstClr val="white"/>
                    </a:solidFill>
                    <a:latin typeface="Segoe Sans Display"/>
                    <a:cs typeface="Segoe Sans Display"/>
                  </a:rPr>
                  <a:t>Shield your business now with the latest security updates and layers of powerful hardware-backed protection enabled by default.</a:t>
                </a:r>
              </a:p>
            </p:txBody>
          </p:sp>
          <p:sp>
            <p:nvSpPr>
              <p:cNvPr id="55" name="Text Placeholder 18">
                <a:extLst>
                  <a:ext uri="{FF2B5EF4-FFF2-40B4-BE49-F238E27FC236}">
                    <a16:creationId xmlns:a16="http://schemas.microsoft.com/office/drawing/2014/main" id="{C4B9564A-1FB6-A65C-AABD-830D7489FF87}"/>
                  </a:ext>
                </a:extLst>
              </p:cNvPr>
              <p:cNvSpPr txBox="1">
                <a:spLocks/>
              </p:cNvSpPr>
              <p:nvPr/>
            </p:nvSpPr>
            <p:spPr>
              <a:xfrm>
                <a:off x="6461183" y="2126464"/>
                <a:ext cx="1338324" cy="898666"/>
              </a:xfrm>
              <a:prstGeom prst="rect">
                <a:avLst/>
              </a:prstGeom>
              <a:noFill/>
              <a:ln w="9525">
                <a:solidFill>
                  <a:schemeClr val="bg1">
                    <a:lumMod val="95000"/>
                    <a:alpha val="50000"/>
                  </a:schemeClr>
                </a:solidFill>
              </a:ln>
            </p:spPr>
            <p:txBody>
              <a:bodyPr wrap="square" lIns="91416" tIns="91416" rIns="91416" bIns="91416" anchor="t">
                <a:spAutoFit/>
              </a:bodyPr>
              <a:lstStyle>
                <a:lvl1pPr marL="0"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92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74298"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2pPr>
                <a:lvl3pPr marL="548596"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3pPr>
                <a:lvl4pPr marL="1011475" marR="0" indent="-217153"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4pPr>
                <a:lvl5pPr marL="1228627" marR="0" indent="-201914"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60" kern="1200" spc="0" baseline="0">
                    <a:gradFill>
                      <a:gsLst>
                        <a:gs pos="1250">
                          <a:schemeClr val="tx1"/>
                        </a:gs>
                        <a:gs pos="100000">
                          <a:schemeClr val="tx1"/>
                        </a:gs>
                      </a:gsLst>
                      <a:lin ang="5400000" scaled="0"/>
                    </a:gradFill>
                    <a:latin typeface="+mn-lt"/>
                    <a:ea typeface="+mn-ea"/>
                    <a:cs typeface="+mn-cs"/>
                  </a:defRPr>
                </a:lvl5pPr>
                <a:lvl6pPr marL="3077801"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37403"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970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566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118864">
                  <a:spcAft>
                    <a:spcPts val="0"/>
                  </a:spcAft>
                  <a:defRPr/>
                </a:pPr>
                <a:r>
                  <a:rPr lang="en-US" sz="1400">
                    <a:solidFill>
                      <a:prstClr val="white"/>
                    </a:solidFill>
                    <a:latin typeface="Segoe Sans Display Semibold"/>
                    <a:cs typeface="Segoe Sans Display Semibold"/>
                  </a:rPr>
                  <a:t>58%</a:t>
                </a:r>
              </a:p>
              <a:p>
                <a:pPr defTabSz="1118864">
                  <a:lnSpc>
                    <a:spcPct val="110000"/>
                  </a:lnSpc>
                  <a:spcAft>
                    <a:spcPts val="0"/>
                  </a:spcAft>
                  <a:defRPr/>
                </a:pPr>
                <a:r>
                  <a:rPr lang="en-US" sz="900">
                    <a:solidFill>
                      <a:prstClr val="white"/>
                    </a:solidFill>
                    <a:latin typeface="Segoe Sans Display"/>
                    <a:cs typeface="Segoe Sans Display"/>
                  </a:rPr>
                  <a:t>reported drop in security incidents</a:t>
                </a:r>
                <a:r>
                  <a:rPr lang="en-US" sz="900" baseline="30000">
                    <a:solidFill>
                      <a:prstClr val="white"/>
                    </a:solidFill>
                    <a:latin typeface="Segoe Sans Display"/>
                    <a:cs typeface="Segoe Sans Display"/>
                  </a:rPr>
                  <a:t>4</a:t>
                </a:r>
                <a:endParaRPr lang="en-US" sz="900" baseline="30000">
                  <a:solidFill>
                    <a:prstClr val="white"/>
                  </a:solidFill>
                  <a:latin typeface="Segoe Sans Display" pitchFamily="2" charset="0"/>
                  <a:cs typeface="Segoe Sans Display" pitchFamily="2" charset="0"/>
                </a:endParaRPr>
              </a:p>
              <a:p>
                <a:pPr defTabSz="1118864">
                  <a:lnSpc>
                    <a:spcPct val="110000"/>
                  </a:lnSpc>
                  <a:spcAft>
                    <a:spcPts val="0"/>
                  </a:spcAft>
                  <a:defRPr/>
                </a:pPr>
                <a:endParaRPr lang="en-US" sz="900" baseline="30000">
                  <a:solidFill>
                    <a:prstClr val="white"/>
                  </a:solidFill>
                  <a:latin typeface="Segoe Sans Display" pitchFamily="2" charset="0"/>
                  <a:cs typeface="Segoe Sans Display" pitchFamily="2" charset="0"/>
                </a:endParaRPr>
              </a:p>
              <a:p>
                <a:pPr defTabSz="1118864">
                  <a:lnSpc>
                    <a:spcPct val="110000"/>
                  </a:lnSpc>
                  <a:spcAft>
                    <a:spcPts val="0"/>
                  </a:spcAft>
                  <a:defRPr/>
                </a:pPr>
                <a:endParaRPr lang="en-US" sz="900" baseline="30000">
                  <a:solidFill>
                    <a:prstClr val="white"/>
                  </a:solidFill>
                  <a:latin typeface="Segoe Sans Display" pitchFamily="2" charset="0"/>
                  <a:cs typeface="Segoe Sans Display" pitchFamily="2" charset="0"/>
                </a:endParaRPr>
              </a:p>
            </p:txBody>
          </p:sp>
          <p:pic>
            <p:nvPicPr>
              <p:cNvPr id="56" name="Graphic 55">
                <a:extLst>
                  <a:ext uri="{FF2B5EF4-FFF2-40B4-BE49-F238E27FC236}">
                    <a16:creationId xmlns:a16="http://schemas.microsoft.com/office/drawing/2014/main" id="{F7EFE16F-E99A-5652-DD05-0254ACB5C01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544372" y="2758241"/>
                <a:ext cx="179291" cy="179291"/>
              </a:xfrm>
              <a:prstGeom prst="rect">
                <a:avLst/>
              </a:prstGeom>
            </p:spPr>
          </p:pic>
        </p:grpSp>
        <p:grpSp>
          <p:nvGrpSpPr>
            <p:cNvPr id="48" name="Group 47">
              <a:extLst>
                <a:ext uri="{FF2B5EF4-FFF2-40B4-BE49-F238E27FC236}">
                  <a16:creationId xmlns:a16="http://schemas.microsoft.com/office/drawing/2014/main" id="{CC6CDEA1-0F58-CDD7-3D38-5BADEA19C148}"/>
                </a:ext>
              </a:extLst>
            </p:cNvPr>
            <p:cNvGrpSpPr/>
            <p:nvPr/>
          </p:nvGrpSpPr>
          <p:grpSpPr>
            <a:xfrm>
              <a:off x="3948114" y="5181769"/>
              <a:ext cx="3851393" cy="1106425"/>
              <a:chOff x="3948114" y="5080169"/>
              <a:chExt cx="3851393" cy="1106425"/>
            </a:xfrm>
          </p:grpSpPr>
          <p:sp>
            <p:nvSpPr>
              <p:cNvPr id="49" name="Text Placeholder 18">
                <a:extLst>
                  <a:ext uri="{FF2B5EF4-FFF2-40B4-BE49-F238E27FC236}">
                    <a16:creationId xmlns:a16="http://schemas.microsoft.com/office/drawing/2014/main" id="{15454038-5E92-1A1B-DBBD-EAAD12631658}"/>
                  </a:ext>
                </a:extLst>
              </p:cNvPr>
              <p:cNvSpPr txBox="1">
                <a:spLocks/>
              </p:cNvSpPr>
              <p:nvPr/>
            </p:nvSpPr>
            <p:spPr>
              <a:xfrm>
                <a:off x="6461183" y="5080169"/>
                <a:ext cx="1338324" cy="1000207"/>
              </a:xfrm>
              <a:prstGeom prst="rect">
                <a:avLst/>
              </a:prstGeom>
              <a:noFill/>
              <a:ln w="9525">
                <a:solidFill>
                  <a:schemeClr val="bg1">
                    <a:lumMod val="95000"/>
                    <a:alpha val="50000"/>
                  </a:schemeClr>
                </a:solidFill>
              </a:ln>
            </p:spPr>
            <p:txBody>
              <a:bodyPr wrap="square" lIns="91416" tIns="91416" rIns="91416" bIns="91416" anchor="t">
                <a:spAutoFit/>
              </a:bodyPr>
              <a:lstStyle>
                <a:lvl1pPr marL="0"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92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74298"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2pPr>
                <a:lvl3pPr marL="548596"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3pPr>
                <a:lvl4pPr marL="1011475" marR="0" indent="-217153"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4pPr>
                <a:lvl5pPr marL="1228627" marR="0" indent="-201914"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60" kern="1200" spc="0" baseline="0">
                    <a:gradFill>
                      <a:gsLst>
                        <a:gs pos="1250">
                          <a:schemeClr val="tx1"/>
                        </a:gs>
                        <a:gs pos="100000">
                          <a:schemeClr val="tx1"/>
                        </a:gs>
                      </a:gsLst>
                      <a:lin ang="5400000" scaled="0"/>
                    </a:gradFill>
                    <a:latin typeface="+mn-lt"/>
                    <a:ea typeface="+mn-ea"/>
                    <a:cs typeface="+mn-cs"/>
                  </a:defRPr>
                </a:lvl5pPr>
                <a:lvl6pPr marL="3077801"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37403"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970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566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118864">
                  <a:spcAft>
                    <a:spcPts val="0"/>
                  </a:spcAft>
                  <a:defRPr/>
                </a:pPr>
                <a:r>
                  <a:rPr lang="en-US" sz="1400">
                    <a:solidFill>
                      <a:prstClr val="white"/>
                    </a:solidFill>
                    <a:latin typeface="Segoe Sans Display Semibold"/>
                    <a:cs typeface="Segoe Sans Display Semibold"/>
                  </a:rPr>
                  <a:t>80%</a:t>
                </a:r>
              </a:p>
              <a:p>
                <a:pPr defTabSz="1118864">
                  <a:lnSpc>
                    <a:spcPct val="110000"/>
                  </a:lnSpc>
                  <a:spcAft>
                    <a:spcPts val="0"/>
                  </a:spcAft>
                  <a:defRPr/>
                </a:pPr>
                <a:r>
                  <a:rPr lang="en-US" sz="900">
                    <a:solidFill>
                      <a:prstClr val="white"/>
                    </a:solidFill>
                    <a:latin typeface="Segoe Sans Display"/>
                    <a:cs typeface="Segoe Sans Display"/>
                  </a:rPr>
                  <a:t>reduced number of helpdesk tickets</a:t>
                </a:r>
                <a:r>
                  <a:rPr lang="en-US" sz="900" baseline="30000">
                    <a:solidFill>
                      <a:prstClr val="white"/>
                    </a:solidFill>
                    <a:latin typeface="Segoe Sans Display"/>
                    <a:cs typeface="Segoe Sans Display"/>
                  </a:rPr>
                  <a:t>2</a:t>
                </a:r>
                <a:endParaRPr lang="en-US" sz="900" baseline="30000">
                  <a:solidFill>
                    <a:prstClr val="white"/>
                  </a:solidFill>
                  <a:latin typeface="Segoe Sans Display" pitchFamily="2" charset="0"/>
                  <a:cs typeface="Segoe Sans Display" pitchFamily="2" charset="0"/>
                </a:endParaRPr>
              </a:p>
              <a:p>
                <a:pPr defTabSz="1118864">
                  <a:lnSpc>
                    <a:spcPct val="110000"/>
                  </a:lnSpc>
                  <a:spcAft>
                    <a:spcPts val="0"/>
                  </a:spcAft>
                  <a:defRPr/>
                </a:pPr>
                <a:endParaRPr lang="en-US" sz="900" baseline="30000">
                  <a:solidFill>
                    <a:prstClr val="white"/>
                  </a:solidFill>
                  <a:latin typeface="Segoe Sans Display" pitchFamily="2" charset="0"/>
                  <a:cs typeface="Segoe Sans Display" pitchFamily="2" charset="0"/>
                </a:endParaRPr>
              </a:p>
              <a:p>
                <a:pPr defTabSz="1118864">
                  <a:lnSpc>
                    <a:spcPct val="110000"/>
                  </a:lnSpc>
                  <a:spcAft>
                    <a:spcPts val="0"/>
                  </a:spcAft>
                  <a:defRPr/>
                </a:pPr>
                <a:endParaRPr lang="en-US" sz="900" baseline="30000">
                  <a:solidFill>
                    <a:prstClr val="white"/>
                  </a:solidFill>
                  <a:latin typeface="Segoe Sans Display" pitchFamily="2" charset="0"/>
                  <a:cs typeface="Segoe Sans Display" pitchFamily="2" charset="0"/>
                </a:endParaRPr>
              </a:p>
              <a:p>
                <a:pPr defTabSz="1118864">
                  <a:lnSpc>
                    <a:spcPct val="110000"/>
                  </a:lnSpc>
                  <a:spcAft>
                    <a:spcPts val="0"/>
                  </a:spcAft>
                  <a:defRPr/>
                </a:pPr>
                <a:endParaRPr lang="en-US" sz="900" baseline="30000">
                  <a:solidFill>
                    <a:prstClr val="white"/>
                  </a:solidFill>
                  <a:latin typeface="Segoe Sans Display" pitchFamily="2" charset="0"/>
                  <a:cs typeface="Segoe Sans Display" pitchFamily="2" charset="0"/>
                </a:endParaRPr>
              </a:p>
            </p:txBody>
          </p:sp>
          <p:sp>
            <p:nvSpPr>
              <p:cNvPr id="51" name="TextBox 50">
                <a:extLst>
                  <a:ext uri="{FF2B5EF4-FFF2-40B4-BE49-F238E27FC236}">
                    <a16:creationId xmlns:a16="http://schemas.microsoft.com/office/drawing/2014/main" id="{BB1AA927-7443-96B3-DF7B-ED285680DED3}"/>
                  </a:ext>
                </a:extLst>
              </p:cNvPr>
              <p:cNvSpPr txBox="1"/>
              <p:nvPr/>
            </p:nvSpPr>
            <p:spPr>
              <a:xfrm>
                <a:off x="3948114" y="5080169"/>
                <a:ext cx="2411326" cy="1106425"/>
              </a:xfrm>
              <a:prstGeom prst="rect">
                <a:avLst/>
              </a:prstGeom>
              <a:noFill/>
            </p:spPr>
            <p:txBody>
              <a:bodyPr wrap="square" lIns="0" tIns="0" rIns="0" bIns="0" rtlCol="0" anchor="t">
                <a:spAutoFit/>
              </a:bodyPr>
              <a:lstStyle/>
              <a:p>
                <a:pPr defTabSz="685594">
                  <a:spcAft>
                    <a:spcPts val="300"/>
                  </a:spcAft>
                  <a:defRPr/>
                </a:pPr>
                <a:r>
                  <a:rPr lang="en-US" sz="1200">
                    <a:solidFill>
                      <a:srgbClr val="60CDFF"/>
                    </a:solidFill>
                    <a:latin typeface="Segoe Sans Display Semibold" pitchFamily="2" charset="0"/>
                    <a:cs typeface="Segoe Sans Display Semibold" pitchFamily="2" charset="0"/>
                  </a:rPr>
                  <a:t>Easy to deploy, compatible with existing tech</a:t>
                </a:r>
              </a:p>
              <a:p>
                <a:pPr defTabSz="685594">
                  <a:lnSpc>
                    <a:spcPct val="110000"/>
                  </a:lnSpc>
                  <a:spcAft>
                    <a:spcPts val="300"/>
                  </a:spcAft>
                  <a:defRPr/>
                </a:pPr>
                <a:r>
                  <a:rPr lang="en-US" sz="1000" spc="-20">
                    <a:solidFill>
                      <a:prstClr val="white"/>
                    </a:solidFill>
                    <a:latin typeface="Segoe Sans Display" pitchFamily="2" charset="0"/>
                    <a:cs typeface="Segoe Sans Display" pitchFamily="2" charset="0"/>
                  </a:rPr>
                  <a:t>Designed to work with your existing technology, Windows 11 Pro enables rapid deployment, automated updates, and granular control across apps, data, and AI.</a:t>
                </a:r>
              </a:p>
            </p:txBody>
          </p:sp>
          <p:pic>
            <p:nvPicPr>
              <p:cNvPr id="52" name="Graphic 51">
                <a:extLst>
                  <a:ext uri="{FF2B5EF4-FFF2-40B4-BE49-F238E27FC236}">
                    <a16:creationId xmlns:a16="http://schemas.microsoft.com/office/drawing/2014/main" id="{28594680-E80F-7595-C32A-4A01CADC379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544372" y="5792359"/>
                <a:ext cx="179291" cy="179291"/>
              </a:xfrm>
              <a:prstGeom prst="rect">
                <a:avLst/>
              </a:prstGeom>
            </p:spPr>
          </p:pic>
        </p:grpSp>
      </p:grpSp>
      <p:sp>
        <p:nvSpPr>
          <p:cNvPr id="63" name="TextBox 62">
            <a:extLst>
              <a:ext uri="{FF2B5EF4-FFF2-40B4-BE49-F238E27FC236}">
                <a16:creationId xmlns:a16="http://schemas.microsoft.com/office/drawing/2014/main" id="{73A5CC4C-E396-1187-9C09-64DB3F04791B}"/>
              </a:ext>
            </a:extLst>
          </p:cNvPr>
          <p:cNvSpPr txBox="1"/>
          <p:nvPr/>
        </p:nvSpPr>
        <p:spPr>
          <a:xfrm>
            <a:off x="8365420" y="5431922"/>
            <a:ext cx="3388319" cy="1015663"/>
          </a:xfrm>
          <a:prstGeom prst="rect">
            <a:avLst/>
          </a:prstGeom>
          <a:ln w="9525" cap="rnd">
            <a:noFill/>
          </a:ln>
        </p:spPr>
        <p:style>
          <a:lnRef idx="2">
            <a:schemeClr val="accent1"/>
          </a:lnRef>
          <a:fillRef idx="0">
            <a:schemeClr val="accent1"/>
          </a:fillRef>
          <a:effectRef idx="1">
            <a:schemeClr val="accent1"/>
          </a:effectRef>
          <a:fontRef idx="minor">
            <a:schemeClr val="tx1"/>
          </a:fontRef>
        </p:style>
        <p:txBody>
          <a:bodyPr wrap="square" lIns="0" tIns="0" rIns="0" bIns="0" rtlCol="0" anchor="t">
            <a:spAutoFit/>
          </a:bodyPr>
          <a:lstStyle/>
          <a:p>
            <a:pPr defTabSz="914089">
              <a:defRPr/>
            </a:pPr>
            <a:r>
              <a:rPr lang="en-US" sz="600" baseline="30000">
                <a:solidFill>
                  <a:prstClr val="white"/>
                </a:solidFill>
                <a:latin typeface="Segoe Sans Display"/>
                <a:cs typeface="Segoe Sans Display"/>
              </a:rPr>
              <a:t>1</a:t>
            </a:r>
            <a:r>
              <a:rPr lang="en-US" sz="600">
                <a:solidFill>
                  <a:prstClr val="white"/>
                </a:solidFill>
                <a:latin typeface="Segoe Sans Display"/>
                <a:cs typeface="Segoe Sans Display"/>
              </a:rPr>
              <a:t>Battery life varies based on settings, usage, device and other factors.</a:t>
            </a:r>
            <a:endParaRPr lang="en-US"/>
          </a:p>
          <a:p>
            <a:pPr defTabSz="914089">
              <a:defRPr/>
            </a:pPr>
            <a:r>
              <a:rPr lang="en-US" sz="600" baseline="30000">
                <a:solidFill>
                  <a:prstClr val="white"/>
                </a:solidFill>
                <a:latin typeface="Segoe Sans Display"/>
                <a:cs typeface="Segoe Sans Display"/>
              </a:rPr>
              <a:t>2</a:t>
            </a:r>
            <a:r>
              <a:rPr lang="en-US" sz="600">
                <a:solidFill>
                  <a:prstClr val="white"/>
                </a:solidFill>
                <a:latin typeface="Segoe Sans Display"/>
                <a:cs typeface="Segoe Sans Display"/>
              </a:rPr>
              <a:t>Commissioned study delivered by Forrester Consulting “The Total Economic Impact™ of Windows 11 Pro Devices”, December 2022.  Note, quantified benefits reflect results over three years combined into a single composite organization that generates $1 billion in annual revenue, has 2,000 employees, refreshes hardware on a four-year cycle, and migrates the entirety of its workforce to Windows 11 devices.</a:t>
            </a:r>
            <a:endParaRPr lang="en-US"/>
          </a:p>
          <a:p>
            <a:pPr defTabSz="914089">
              <a:defRPr/>
            </a:pPr>
            <a:r>
              <a:rPr lang="en-US" sz="600" baseline="30000">
                <a:solidFill>
                  <a:prstClr val="white"/>
                </a:solidFill>
                <a:latin typeface="Segoe Sans Display"/>
                <a:cs typeface="Segoe Sans Display"/>
              </a:rPr>
              <a:t>3</a:t>
            </a:r>
            <a:r>
              <a:rPr lang="en-US" sz="600">
                <a:solidFill>
                  <a:prstClr val="white"/>
                </a:solidFill>
                <a:latin typeface="Segoe Sans Display"/>
                <a:cs typeface="Segoe Sans Display"/>
              </a:rPr>
              <a:t>Compared to Windows 10 devices. </a:t>
            </a:r>
            <a:r>
              <a:rPr lang="en-US" sz="600">
                <a:solidFill>
                  <a:prstClr val="white"/>
                </a:solidFill>
                <a:latin typeface="Segoe Sans Display"/>
                <a:cs typeface="Segoe Sans Display"/>
                <a:hlinkClick r:id="rId26">
                  <a:extLst>
                    <a:ext uri="{A12FA001-AC4F-418D-AE19-62706E023703}">
                      <ahyp:hlinkClr xmlns:ahyp="http://schemas.microsoft.com/office/drawing/2018/hyperlinkcolor" val="tx"/>
                    </a:ext>
                  </a:extLst>
                </a:hlinkClick>
              </a:rPr>
              <a:t>Improve your day-to-day experience with Windows 11 Pro laptops</a:t>
            </a:r>
            <a:r>
              <a:rPr lang="en-US" sz="600">
                <a:solidFill>
                  <a:prstClr val="white"/>
                </a:solidFill>
                <a:latin typeface="Segoe Sans Display"/>
                <a:cs typeface="Segoe Sans Display"/>
              </a:rPr>
              <a:t>, Principled Technologies, February 2023. </a:t>
            </a:r>
            <a:endParaRPr lang="en-US">
              <a:solidFill>
                <a:prstClr val="white"/>
              </a:solidFill>
            </a:endParaRPr>
          </a:p>
          <a:p>
            <a:pPr defTabSz="914089">
              <a:defRPr/>
            </a:pPr>
            <a:r>
              <a:rPr lang="en-US" sz="600" baseline="30000">
                <a:solidFill>
                  <a:prstClr val="white"/>
                </a:solidFill>
                <a:latin typeface="Segoe Sans Display"/>
                <a:cs typeface="Segoe Sans Display"/>
              </a:rPr>
              <a:t>4</a:t>
            </a:r>
            <a:r>
              <a:rPr lang="en-US" sz="600">
                <a:solidFill>
                  <a:prstClr val="white"/>
                </a:solidFill>
                <a:latin typeface="Segoe Sans Display"/>
                <a:cs typeface="Segoe Sans Display"/>
              </a:rPr>
              <a:t>Windows 11 Survey Report. </a:t>
            </a:r>
            <a:r>
              <a:rPr lang="en-US" sz="600" err="1">
                <a:solidFill>
                  <a:prstClr val="white"/>
                </a:solidFill>
                <a:latin typeface="Segoe Sans Display"/>
                <a:cs typeface="Segoe Sans Display"/>
              </a:rPr>
              <a:t>Techaisle</a:t>
            </a:r>
            <a:r>
              <a:rPr lang="en-US" sz="600">
                <a:solidFill>
                  <a:prstClr val="white"/>
                </a:solidFill>
                <a:latin typeface="Segoe Sans Display"/>
                <a:cs typeface="Segoe Sans Display"/>
              </a:rPr>
              <a:t>, February 2022. Windows 11 results are in comparison with Windows 10 devices. </a:t>
            </a:r>
            <a:endParaRPr lang="en-US">
              <a:solidFill>
                <a:prstClr val="white"/>
              </a:solidFill>
            </a:endParaRPr>
          </a:p>
          <a:p>
            <a:pPr defTabSz="914089">
              <a:defRPr/>
            </a:pPr>
            <a:endParaRPr lang="en-US" sz="600">
              <a:solidFill>
                <a:prstClr val="white"/>
              </a:solidFill>
              <a:latin typeface="Segoe Sans Display"/>
              <a:cs typeface="Segoe Sans Display"/>
            </a:endParaRPr>
          </a:p>
        </p:txBody>
      </p:sp>
    </p:spTree>
    <p:extLst>
      <p:ext uri="{BB962C8B-B14F-4D97-AF65-F5344CB8AC3E}">
        <p14:creationId xmlns:p14="http://schemas.microsoft.com/office/powerpoint/2010/main" val="353439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BE8461-3EE3-E6C7-284F-60C8D1350E62}"/>
              </a:ext>
            </a:extLst>
          </p:cNvPr>
          <p:cNvGrpSpPr>
            <a:grpSpLocks noGrp="1" noUngrp="1" noRot="1" noMove="1" noResize="1"/>
          </p:cNvGrpSpPr>
          <p:nvPr/>
        </p:nvGrpSpPr>
        <p:grpSpPr>
          <a:xfrm>
            <a:off x="-1" y="0"/>
            <a:ext cx="12188826" cy="6857108"/>
            <a:chOff x="-1" y="0"/>
            <a:chExt cx="12188826" cy="6857108"/>
          </a:xfrm>
        </p:grpSpPr>
        <p:sp>
          <p:nvSpPr>
            <p:cNvPr id="10" name="Rectangle 9">
              <a:extLst>
                <a:ext uri="{FF2B5EF4-FFF2-40B4-BE49-F238E27FC236}">
                  <a16:creationId xmlns:a16="http://schemas.microsoft.com/office/drawing/2014/main" id="{A0356B0D-75CF-E296-7321-975FA660D495}"/>
                </a:ext>
              </a:extLst>
            </p:cNvPr>
            <p:cNvSpPr>
              <a:spLocks noGrp="1" noRot="1" noMove="1" noResize="1" noEditPoints="1" noAdjustHandles="1" noChangeArrowheads="1" noChangeShapeType="1"/>
            </p:cNvSpPr>
            <p:nvPr/>
          </p:nvSpPr>
          <p:spPr>
            <a:xfrm>
              <a:off x="8029896" y="893"/>
              <a:ext cx="4158929" cy="6856214"/>
            </a:xfrm>
            <a:prstGeom prst="rect">
              <a:avLst/>
            </a:prstGeom>
            <a:solidFill>
              <a:srgbClr val="0A1F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Aptos" panose="02110004020202020204"/>
              </a:endParaRPr>
            </a:p>
          </p:txBody>
        </p:sp>
        <p:pic>
          <p:nvPicPr>
            <p:cNvPr id="17" name="Picture 16">
              <a:extLst>
                <a:ext uri="{FF2B5EF4-FFF2-40B4-BE49-F238E27FC236}">
                  <a16:creationId xmlns:a16="http://schemas.microsoft.com/office/drawing/2014/main" id="{9B27E57E-9DC9-3762-6A9A-E68DADC44A39}"/>
                </a:ext>
              </a:extLst>
            </p:cNvPr>
            <p:cNvPicPr>
              <a:picLocks noGrp="1" noRot="1" noMove="1" noResize="1" noEditPoints="1" noAdjustHandles="1" noChangeArrowheads="1" noChangeShapeType="1" noCrop="1"/>
            </p:cNvPicPr>
            <p:nvPr/>
          </p:nvPicPr>
          <p:blipFill>
            <a:blip r:embed="rId2"/>
            <a:srcRect l="31104" t="1023"/>
            <a:stretch/>
          </p:blipFill>
          <p:spPr>
            <a:xfrm>
              <a:off x="3540485" y="0"/>
              <a:ext cx="4559922" cy="6856214"/>
            </a:xfrm>
            <a:prstGeom prst="rect">
              <a:avLst/>
            </a:prstGeom>
          </p:spPr>
        </p:pic>
        <p:pic>
          <p:nvPicPr>
            <p:cNvPr id="18" name="Picture 17">
              <a:extLst>
                <a:ext uri="{FF2B5EF4-FFF2-40B4-BE49-F238E27FC236}">
                  <a16:creationId xmlns:a16="http://schemas.microsoft.com/office/drawing/2014/main" id="{96662137-84FC-DBB5-4815-4E40401CFF9C}"/>
                </a:ext>
              </a:extLst>
            </p:cNvPr>
            <p:cNvPicPr>
              <a:picLocks noGrp="1" noRo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19000"/>
                      </a14:imgEffect>
                    </a14:imgLayer>
                  </a14:imgProps>
                </a:ext>
              </a:extLst>
            </a:blip>
            <a:srcRect l="17357" t="17525" r="3564" b="3396"/>
            <a:stretch/>
          </p:blipFill>
          <p:spPr>
            <a:xfrm rot="16200000" flipV="1">
              <a:off x="-1653442" y="1654335"/>
              <a:ext cx="6856214" cy="3549331"/>
            </a:xfrm>
            <a:prstGeom prst="rect">
              <a:avLst/>
            </a:prstGeom>
          </p:spPr>
        </p:pic>
      </p:grpSp>
      <p:sp>
        <p:nvSpPr>
          <p:cNvPr id="19" name="TextBox 18">
            <a:extLst>
              <a:ext uri="{FF2B5EF4-FFF2-40B4-BE49-F238E27FC236}">
                <a16:creationId xmlns:a16="http://schemas.microsoft.com/office/drawing/2014/main" id="{21575A67-42BB-A2B9-9046-45292B42464C}"/>
              </a:ext>
            </a:extLst>
          </p:cNvPr>
          <p:cNvSpPr txBox="1"/>
          <p:nvPr/>
        </p:nvSpPr>
        <p:spPr>
          <a:xfrm>
            <a:off x="8372000" y="667631"/>
            <a:ext cx="3474720" cy="1508105"/>
          </a:xfrm>
          <a:prstGeom prst="rect">
            <a:avLst/>
          </a:prstGeom>
          <a:ln w="9525" cap="rnd">
            <a:noFill/>
          </a:ln>
        </p:spPr>
        <p:style>
          <a:lnRef idx="2">
            <a:schemeClr val="accent1"/>
          </a:lnRef>
          <a:fillRef idx="0">
            <a:schemeClr val="accent1"/>
          </a:fillRef>
          <a:effectRef idx="1">
            <a:schemeClr val="accent1"/>
          </a:effectRef>
          <a:fontRef idx="minor">
            <a:schemeClr val="tx1"/>
          </a:fontRef>
        </p:style>
        <p:txBody>
          <a:bodyPr wrap="square" lIns="0" tIns="0" rIns="0" bIns="0" rtlCol="0">
            <a:spAutoFit/>
          </a:bodyPr>
          <a:lstStyle/>
          <a:p>
            <a:pPr defTabSz="685594">
              <a:spcAft>
                <a:spcPts val="300"/>
              </a:spcAft>
              <a:defRPr/>
            </a:pPr>
            <a:r>
              <a:rPr lang="en-US" sz="1100">
                <a:solidFill>
                  <a:srgbClr val="60CDFF"/>
                </a:solidFill>
                <a:latin typeface="Segoe Sans Display Semibold" pitchFamily="2" charset="0"/>
                <a:cs typeface="Segoe Sans Display Semibold" pitchFamily="2" charset="0"/>
              </a:rPr>
              <a:t>Start upgrading to Windows 11 Pro PCs today</a:t>
            </a:r>
          </a:p>
          <a:p>
            <a:pPr defTabSz="685594">
              <a:spcAft>
                <a:spcPts val="300"/>
              </a:spcAft>
              <a:defRPr/>
            </a:pPr>
            <a:r>
              <a:rPr lang="en-US" sz="900">
                <a:solidFill>
                  <a:prstClr val="white"/>
                </a:solidFill>
                <a:latin typeface="Segoe Sans Display Semibold" pitchFamily="2" charset="0"/>
                <a:cs typeface="Segoe Sans Display Semibold" pitchFamily="2" charset="0"/>
              </a:rPr>
              <a:t>Don’t wait to benefit from the latest advances in business-ready AI, including Copilot+ PCs. </a:t>
            </a:r>
          </a:p>
          <a:p>
            <a:pPr marL="172986" indent="-172986" defTabSz="914126">
              <a:spcAft>
                <a:spcPts val="300"/>
              </a:spcAft>
              <a:buSzPct val="80000"/>
              <a:buFont typeface="Segoe UI Symbol" panose="020B0502040204020203" pitchFamily="34" charset="0"/>
              <a:buChar char=""/>
              <a:defRPr/>
            </a:pPr>
            <a:r>
              <a:rPr lang="en-US" sz="900" kern="100">
                <a:solidFill>
                  <a:prstClr val="white"/>
                </a:solidFill>
                <a:latin typeface="Segoe Sans Display" pitchFamily="2" charset="0"/>
                <a:ea typeface="Calibri" panose="020F0502020204030204" pitchFamily="34" charset="0"/>
                <a:cs typeface="Segoe Sans Display" pitchFamily="2" charset="0"/>
              </a:rPr>
              <a:t>Estimate financial benefits with the </a:t>
            </a:r>
            <a:r>
              <a:rPr lang="en-US" sz="900" kern="100">
                <a:solidFill>
                  <a:prstClr val="white"/>
                </a:solidFill>
                <a:latin typeface="Segoe Sans Display" pitchFamily="2" charset="0"/>
                <a:ea typeface="Calibri" panose="020F0502020204030204" pitchFamily="34" charset="0"/>
                <a:cs typeface="Segoe Sans Display" pitchFamily="2" charset="0"/>
                <a:hlinkClick r:id="rId5">
                  <a:extLst>
                    <a:ext uri="{A12FA001-AC4F-418D-AE19-62706E023703}">
                      <ahyp:hlinkClr xmlns:ahyp="http://schemas.microsoft.com/office/drawing/2018/hyperlinkcolor" val="tx"/>
                    </a:ext>
                  </a:extLst>
                </a:hlinkClick>
              </a:rPr>
              <a:t>Forrester Windows 11 Devices Calculator </a:t>
            </a:r>
            <a:endParaRPr lang="en-US" sz="900" kern="100">
              <a:solidFill>
                <a:prstClr val="white"/>
              </a:solidFill>
              <a:latin typeface="Segoe Sans Display" pitchFamily="2" charset="0"/>
              <a:ea typeface="Calibri" panose="020F0502020204030204" pitchFamily="34" charset="0"/>
              <a:cs typeface="Segoe Sans Display" pitchFamily="2" charset="0"/>
            </a:endParaRPr>
          </a:p>
          <a:p>
            <a:pPr marL="172986" indent="-172986" defTabSz="914126">
              <a:spcAft>
                <a:spcPts val="300"/>
              </a:spcAft>
              <a:buSzPct val="80000"/>
              <a:buFont typeface="Segoe UI Symbol" panose="020B0502040204020203" pitchFamily="34" charset="0"/>
              <a:buChar char=""/>
              <a:defRPr/>
            </a:pPr>
            <a:r>
              <a:rPr lang="en-US" sz="900" kern="100">
                <a:solidFill>
                  <a:prstClr val="white"/>
                </a:solidFill>
                <a:latin typeface="Segoe Sans Display" pitchFamily="2" charset="0"/>
                <a:ea typeface="Calibri" panose="020F0502020204030204" pitchFamily="34" charset="0"/>
                <a:cs typeface="Segoe Sans Display" pitchFamily="2" charset="0"/>
              </a:rPr>
              <a:t>Check to see if your PCs meet </a:t>
            </a:r>
            <a:r>
              <a:rPr lang="en-US" sz="900" kern="100">
                <a:solidFill>
                  <a:prstClr val="white"/>
                </a:solidFill>
                <a:latin typeface="Segoe Sans Display" pitchFamily="2" charset="0"/>
                <a:ea typeface="Calibri" panose="020F0502020204030204" pitchFamily="34" charset="0"/>
                <a:cs typeface="Segoe Sans Display" pitchFamily="2" charset="0"/>
                <a:hlinkClick r:id="rId6">
                  <a:extLst>
                    <a:ext uri="{A12FA001-AC4F-418D-AE19-62706E023703}">
                      <ahyp:hlinkClr xmlns:ahyp="http://schemas.microsoft.com/office/drawing/2018/hyperlinkcolor" val="tx"/>
                    </a:ext>
                  </a:extLst>
                </a:hlinkClick>
              </a:rPr>
              <a:t>Windows 11 system requirements</a:t>
            </a:r>
            <a:endParaRPr lang="en-US" sz="900" kern="100">
              <a:solidFill>
                <a:prstClr val="white"/>
              </a:solidFill>
              <a:latin typeface="Segoe Sans Display" pitchFamily="2" charset="0"/>
              <a:ea typeface="Calibri" panose="020F0502020204030204" pitchFamily="34" charset="0"/>
              <a:cs typeface="Segoe Sans Display" pitchFamily="2" charset="0"/>
            </a:endParaRPr>
          </a:p>
          <a:p>
            <a:pPr marL="172986" indent="-172986" defTabSz="914126">
              <a:spcAft>
                <a:spcPts val="300"/>
              </a:spcAft>
              <a:buSzPct val="80000"/>
              <a:buFont typeface="Segoe UI Symbol" panose="020B0502040204020203" pitchFamily="34" charset="0"/>
              <a:buChar char=""/>
              <a:defRPr/>
            </a:pPr>
            <a:r>
              <a:rPr lang="en-US" sz="900" kern="100">
                <a:solidFill>
                  <a:prstClr val="white"/>
                </a:solidFill>
                <a:latin typeface="Segoe Sans Display" pitchFamily="2" charset="0"/>
                <a:cs typeface="Segoe Sans Display" pitchFamily="2" charset="0"/>
              </a:rPr>
              <a:t>Create a deployment roadmap and </a:t>
            </a:r>
            <a:r>
              <a:rPr lang="en-US" sz="900" kern="100">
                <a:solidFill>
                  <a:prstClr val="white"/>
                </a:solidFill>
                <a:latin typeface="Segoe Sans Display" pitchFamily="2" charset="0"/>
                <a:cs typeface="Segoe Sans Display" pitchFamily="2" charset="0"/>
                <a:hlinkClick r:id="rId7">
                  <a:extLst>
                    <a:ext uri="{A12FA001-AC4F-418D-AE19-62706E023703}">
                      <ahyp:hlinkClr xmlns:ahyp="http://schemas.microsoft.com/office/drawing/2018/hyperlinkcolor" val="tx"/>
                    </a:ext>
                  </a:extLst>
                </a:hlinkClick>
              </a:rPr>
              <a:t>prepare for Windows 11</a:t>
            </a:r>
            <a:r>
              <a:rPr lang="en-US" sz="900" kern="100">
                <a:solidFill>
                  <a:prstClr val="white"/>
                </a:solidFill>
                <a:latin typeface="Segoe Sans Display" pitchFamily="2" charset="0"/>
                <a:cs typeface="Segoe Sans Display" pitchFamily="2" charset="0"/>
              </a:rPr>
              <a:t> </a:t>
            </a:r>
          </a:p>
          <a:p>
            <a:pPr marL="172986" indent="-172986" defTabSz="914126">
              <a:spcAft>
                <a:spcPts val="300"/>
              </a:spcAft>
              <a:buSzPct val="80000"/>
              <a:buFont typeface="Segoe UI Symbol" panose="020B0502040204020203" pitchFamily="34" charset="0"/>
              <a:buChar char=""/>
              <a:defRPr/>
            </a:pPr>
            <a:r>
              <a:rPr lang="en-US" sz="900" kern="100">
                <a:solidFill>
                  <a:prstClr val="white"/>
                </a:solidFill>
                <a:latin typeface="Segoe Sans Display" pitchFamily="2" charset="0"/>
                <a:ea typeface="Calibri" panose="020F0502020204030204" pitchFamily="34" charset="0"/>
                <a:cs typeface="Segoe Sans Display" pitchFamily="2" charset="0"/>
                <a:hlinkClick r:id="rId8">
                  <a:extLst>
                    <a:ext uri="{A12FA001-AC4F-418D-AE19-62706E023703}">
                      <ahyp:hlinkClr xmlns:ahyp="http://schemas.microsoft.com/office/drawing/2018/hyperlinkcolor" val="tx"/>
                    </a:ext>
                  </a:extLst>
                </a:hlinkClick>
              </a:rPr>
              <a:t>App assure program</a:t>
            </a:r>
            <a:r>
              <a:rPr lang="en-US" sz="900" kern="100">
                <a:solidFill>
                  <a:prstClr val="white"/>
                </a:solidFill>
                <a:latin typeface="Segoe Sans Display" pitchFamily="2" charset="0"/>
                <a:ea typeface="Calibri" panose="020F0502020204030204" pitchFamily="34" charset="0"/>
                <a:cs typeface="Segoe Sans Display" pitchFamily="2" charset="0"/>
              </a:rPr>
              <a:t> to help you resolve issues free of charge</a:t>
            </a:r>
          </a:p>
          <a:p>
            <a:pPr marL="172986" indent="-172986" defTabSz="914126">
              <a:spcAft>
                <a:spcPts val="300"/>
              </a:spcAft>
              <a:buSzPct val="80000"/>
              <a:buFont typeface="Segoe UI Symbol" panose="020B0502040204020203" pitchFamily="34" charset="0"/>
              <a:buChar char=""/>
              <a:defRPr/>
            </a:pPr>
            <a:r>
              <a:rPr lang="en-US" sz="900" kern="100">
                <a:solidFill>
                  <a:prstClr val="white"/>
                </a:solidFill>
                <a:latin typeface="Segoe Sans Display" pitchFamily="2" charset="0"/>
                <a:ea typeface="Calibri" panose="020F0502020204030204" pitchFamily="34" charset="0"/>
                <a:cs typeface="Segoe Sans Display" pitchFamily="2" charset="0"/>
              </a:rPr>
              <a:t>Prepare your </a:t>
            </a:r>
            <a:r>
              <a:rPr lang="en-US" sz="900" kern="100">
                <a:solidFill>
                  <a:prstClr val="white"/>
                </a:solidFill>
                <a:latin typeface="Segoe Sans Display" pitchFamily="2" charset="0"/>
                <a:ea typeface="Calibri" panose="020F0502020204030204" pitchFamily="34" charset="0"/>
                <a:cs typeface="Segoe Sans Display" pitchFamily="2" charset="0"/>
                <a:hlinkClick r:id="rId9">
                  <a:extLst>
                    <a:ext uri="{A12FA001-AC4F-418D-AE19-62706E023703}">
                      <ahyp:hlinkClr xmlns:ahyp="http://schemas.microsoft.com/office/drawing/2018/hyperlinkcolor" val="tx"/>
                    </a:ext>
                  </a:extLst>
                </a:hlinkClick>
              </a:rPr>
              <a:t>pilot deployment</a:t>
            </a:r>
            <a:endParaRPr lang="en-US" sz="900" kern="100">
              <a:solidFill>
                <a:prstClr val="white"/>
              </a:solidFill>
              <a:latin typeface="Segoe Sans Display" pitchFamily="2" charset="0"/>
              <a:ea typeface="Calibri" panose="020F0502020204030204" pitchFamily="34" charset="0"/>
              <a:cs typeface="Segoe Sans Display" pitchFamily="2" charset="0"/>
            </a:endParaRPr>
          </a:p>
        </p:txBody>
      </p:sp>
      <p:sp>
        <p:nvSpPr>
          <p:cNvPr id="20" name="TextBox 19">
            <a:extLst>
              <a:ext uri="{FF2B5EF4-FFF2-40B4-BE49-F238E27FC236}">
                <a16:creationId xmlns:a16="http://schemas.microsoft.com/office/drawing/2014/main" id="{84EEE0D1-6C77-33E0-82BC-DF633C68013D}"/>
              </a:ext>
            </a:extLst>
          </p:cNvPr>
          <p:cNvSpPr txBox="1"/>
          <p:nvPr/>
        </p:nvSpPr>
        <p:spPr>
          <a:xfrm>
            <a:off x="8371485" y="2475297"/>
            <a:ext cx="3474720" cy="1608133"/>
          </a:xfrm>
          <a:prstGeom prst="rect">
            <a:avLst/>
          </a:prstGeom>
          <a:ln w="9525" cap="rnd">
            <a:noFill/>
          </a:ln>
        </p:spPr>
        <p:style>
          <a:lnRef idx="2">
            <a:schemeClr val="accent1"/>
          </a:lnRef>
          <a:fillRef idx="0">
            <a:schemeClr val="accent1"/>
          </a:fillRef>
          <a:effectRef idx="1">
            <a:schemeClr val="accent1"/>
          </a:effectRef>
          <a:fontRef idx="minor">
            <a:schemeClr val="tx1"/>
          </a:fontRef>
        </p:style>
        <p:txBody>
          <a:bodyPr wrap="square" lIns="0" tIns="0" rIns="0" bIns="0" rtlCol="0">
            <a:spAutoFit/>
          </a:bodyPr>
          <a:lstStyle/>
          <a:p>
            <a:pPr defTabSz="457063">
              <a:spcAft>
                <a:spcPts val="300"/>
              </a:spcAft>
              <a:defRPr/>
            </a:pPr>
            <a:r>
              <a:rPr lang="en-US" sz="1100">
                <a:solidFill>
                  <a:srgbClr val="60CDFF"/>
                </a:solidFill>
                <a:latin typeface="Segoe Sans Display Semibold" pitchFamily="2" charset="0"/>
                <a:cs typeface="Segoe Sans Display Semibold" pitchFamily="2" charset="0"/>
              </a:rPr>
              <a:t>More resources</a:t>
            </a:r>
          </a:p>
          <a:p>
            <a:pPr marL="172986" indent="-172986" defTabSz="914126">
              <a:spcAft>
                <a:spcPts val="300"/>
              </a:spcAft>
              <a:buSzPct val="80000"/>
              <a:buFont typeface="Segoe UI Symbol" panose="020B0502040204020203" pitchFamily="34" charset="0"/>
              <a:buChar char=""/>
              <a:defRPr/>
            </a:pPr>
            <a:r>
              <a:rPr lang="en-US" sz="900" kern="100">
                <a:solidFill>
                  <a:prstClr val="white"/>
                </a:solidFill>
                <a:latin typeface="Segoe Sans Display" pitchFamily="2" charset="0"/>
                <a:ea typeface="Calibri" panose="020F0502020204030204" pitchFamily="34" charset="0"/>
                <a:cs typeface="Segoe Sans Display" pitchFamily="2" charset="0"/>
                <a:hlinkClick r:id="rId10">
                  <a:extLst>
                    <a:ext uri="{A12FA001-AC4F-418D-AE19-62706E023703}">
                      <ahyp:hlinkClr xmlns:ahyp="http://schemas.microsoft.com/office/drawing/2018/hyperlinkcolor" val="tx"/>
                    </a:ext>
                  </a:extLst>
                </a:hlinkClick>
              </a:rPr>
              <a:t>IDC Executive Brief</a:t>
            </a:r>
            <a:r>
              <a:rPr lang="en-US" sz="900" kern="100">
                <a:solidFill>
                  <a:prstClr val="white"/>
                </a:solidFill>
                <a:latin typeface="Segoe Sans Display" pitchFamily="2" charset="0"/>
                <a:ea typeface="Calibri" panose="020F0502020204030204" pitchFamily="34" charset="0"/>
                <a:cs typeface="Segoe Sans Display" pitchFamily="2" charset="0"/>
              </a:rPr>
              <a:t>:  The Refresh Imperative: The Value of Deploying New, More Secure, Generative AI Centric PCs Ahead of the Windows 10 End of Service</a:t>
            </a:r>
          </a:p>
          <a:p>
            <a:pPr marL="172986" indent="-172986" defTabSz="914126">
              <a:spcAft>
                <a:spcPts val="300"/>
              </a:spcAft>
              <a:buSzPct val="80000"/>
              <a:buFont typeface="Segoe UI Symbol" panose="020B0502040204020203" pitchFamily="34" charset="0"/>
              <a:buChar char=""/>
              <a:defRPr/>
            </a:pPr>
            <a:r>
              <a:rPr lang="en-US" sz="900" kern="100">
                <a:solidFill>
                  <a:prstClr val="white"/>
                </a:solidFill>
                <a:latin typeface="Segoe Sans Display" pitchFamily="2" charset="0"/>
                <a:ea typeface="Calibri" panose="020F0502020204030204" pitchFamily="34" charset="0"/>
                <a:cs typeface="Segoe Sans Display" pitchFamily="2" charset="0"/>
                <a:hlinkClick r:id="rId11">
                  <a:extLst>
                    <a:ext uri="{A12FA001-AC4F-418D-AE19-62706E023703}">
                      <ahyp:hlinkClr xmlns:ahyp="http://schemas.microsoft.com/office/drawing/2018/hyperlinkcolor" val="tx"/>
                    </a:ext>
                  </a:extLst>
                </a:hlinkClick>
              </a:rPr>
              <a:t>Forrester Study</a:t>
            </a:r>
            <a:r>
              <a:rPr lang="en-US" sz="900" kern="100">
                <a:solidFill>
                  <a:prstClr val="white"/>
                </a:solidFill>
                <a:latin typeface="Segoe Sans Display" pitchFamily="2" charset="0"/>
                <a:ea typeface="Calibri" panose="020F0502020204030204" pitchFamily="34" charset="0"/>
                <a:cs typeface="Segoe Sans Display" pitchFamily="2" charset="0"/>
              </a:rPr>
              <a:t>: Total Economic Impact™ of Windows 11 Pro Devices</a:t>
            </a:r>
          </a:p>
          <a:p>
            <a:pPr marL="172986" indent="-172986" defTabSz="914126">
              <a:spcAft>
                <a:spcPts val="300"/>
              </a:spcAft>
              <a:buSzPct val="80000"/>
              <a:buFont typeface="Segoe UI Symbol" panose="020B0502040204020203" pitchFamily="34" charset="0"/>
              <a:buChar char=""/>
              <a:defRPr/>
            </a:pPr>
            <a:r>
              <a:rPr lang="en-US" sz="900" kern="100">
                <a:solidFill>
                  <a:prstClr val="white"/>
                </a:solidFill>
                <a:latin typeface="Segoe Sans Display" pitchFamily="2" charset="0"/>
                <a:cs typeface="Segoe Sans Display" pitchFamily="2" charset="0"/>
                <a:hlinkClick r:id="rId12">
                  <a:extLst>
                    <a:ext uri="{A12FA001-AC4F-418D-AE19-62706E023703}">
                      <ahyp:hlinkClr xmlns:ahyp="http://schemas.microsoft.com/office/drawing/2018/hyperlinkcolor" val="tx"/>
                    </a:ext>
                  </a:extLst>
                </a:hlinkClick>
              </a:rPr>
              <a:t>Windows 11 Pro for business</a:t>
            </a:r>
            <a:endParaRPr lang="en-US" sz="900" kern="100">
              <a:solidFill>
                <a:prstClr val="white"/>
              </a:solidFill>
              <a:latin typeface="Segoe Sans Display" pitchFamily="2" charset="0"/>
              <a:cs typeface="Segoe Sans Display" pitchFamily="2" charset="0"/>
            </a:endParaRPr>
          </a:p>
          <a:p>
            <a:pPr marL="172986" indent="-172986" defTabSz="914126">
              <a:spcAft>
                <a:spcPts val="300"/>
              </a:spcAft>
              <a:buSzPct val="80000"/>
              <a:buFont typeface="Segoe UI Symbol" panose="020B0502040204020203" pitchFamily="34" charset="0"/>
              <a:buChar char=""/>
              <a:defRPr/>
            </a:pPr>
            <a:r>
              <a:rPr lang="en-US" sz="900" kern="100">
                <a:solidFill>
                  <a:prstClr val="white"/>
                </a:solidFill>
                <a:latin typeface="Segoe Sans Display" pitchFamily="2" charset="0"/>
                <a:cs typeface="Segoe Sans Display" pitchFamily="2" charset="0"/>
                <a:hlinkClick r:id="rId13">
                  <a:extLst>
                    <a:ext uri="{A12FA001-AC4F-418D-AE19-62706E023703}">
                      <ahyp:hlinkClr xmlns:ahyp="http://schemas.microsoft.com/office/drawing/2018/hyperlinkcolor" val="tx"/>
                    </a:ext>
                  </a:extLst>
                </a:hlinkClick>
              </a:rPr>
              <a:t>Plan for Windows 10 EOS with Windows 11, Windows 365, and ESU</a:t>
            </a:r>
            <a:endParaRPr lang="en-US" sz="900" kern="100">
              <a:solidFill>
                <a:prstClr val="white"/>
              </a:solidFill>
              <a:latin typeface="Segoe Sans Display" pitchFamily="2" charset="0"/>
              <a:cs typeface="Segoe Sans Display" pitchFamily="2" charset="0"/>
            </a:endParaRPr>
          </a:p>
          <a:p>
            <a:pPr marL="172986" indent="-172986" defTabSz="914126">
              <a:spcAft>
                <a:spcPts val="300"/>
              </a:spcAft>
              <a:buSzPct val="80000"/>
              <a:buFont typeface="Segoe UI Symbol" panose="020B0502040204020203" pitchFamily="34" charset="0"/>
              <a:buChar char=""/>
              <a:defRPr/>
            </a:pPr>
            <a:r>
              <a:rPr lang="en-US" sz="900" kern="100">
                <a:solidFill>
                  <a:prstClr val="white"/>
                </a:solidFill>
                <a:latin typeface="Segoe Sans Display" pitchFamily="2" charset="0"/>
                <a:cs typeface="Segoe Sans Display" pitchFamily="2" charset="0"/>
                <a:hlinkClick r:id="rId14">
                  <a:extLst>
                    <a:ext uri="{A12FA001-AC4F-418D-AE19-62706E023703}">
                      <ahyp:hlinkClr xmlns:ahyp="http://schemas.microsoft.com/office/drawing/2018/hyperlinkcolor" val="tx"/>
                    </a:ext>
                  </a:extLst>
                </a:hlinkClick>
              </a:rPr>
              <a:t>See how other customers experienced a smooth upgrade from Windows 10 to Windows 11 Pro</a:t>
            </a:r>
            <a:endParaRPr lang="en-US" sz="900" kern="100">
              <a:solidFill>
                <a:prstClr val="white"/>
              </a:solidFill>
              <a:latin typeface="Segoe Sans Display" pitchFamily="2" charset="0"/>
              <a:cs typeface="Segoe Sans Display" pitchFamily="2" charset="0"/>
            </a:endParaRPr>
          </a:p>
        </p:txBody>
      </p:sp>
      <p:pic>
        <p:nvPicPr>
          <p:cNvPr id="21" name="Picture 20">
            <a:extLst>
              <a:ext uri="{FF2B5EF4-FFF2-40B4-BE49-F238E27FC236}">
                <a16:creationId xmlns:a16="http://schemas.microsoft.com/office/drawing/2014/main" id="{8A04909A-606C-BF13-C6E4-CE9542B8E539}"/>
              </a:ext>
            </a:extLst>
          </p:cNvPr>
          <p:cNvPicPr>
            <a:picLocks noChangeAspect="1"/>
          </p:cNvPicPr>
          <p:nvPr/>
        </p:nvPicPr>
        <p:blipFill>
          <a:blip r:embed="rId15"/>
          <a:srcRect l="21886" r="18031" b="1212"/>
          <a:stretch/>
        </p:blipFill>
        <p:spPr>
          <a:xfrm>
            <a:off x="271079" y="246363"/>
            <a:ext cx="2998328" cy="3286209"/>
          </a:xfrm>
          <a:prstGeom prst="roundRect">
            <a:avLst>
              <a:gd name="adj" fmla="val 0"/>
            </a:avLst>
          </a:prstGeom>
        </p:spPr>
      </p:pic>
      <p:sp>
        <p:nvSpPr>
          <p:cNvPr id="22" name="Subtitle 2">
            <a:extLst>
              <a:ext uri="{FF2B5EF4-FFF2-40B4-BE49-F238E27FC236}">
                <a16:creationId xmlns:a16="http://schemas.microsoft.com/office/drawing/2014/main" id="{76A14F1C-E7D3-F244-6B21-855A72EF99C7}"/>
              </a:ext>
            </a:extLst>
          </p:cNvPr>
          <p:cNvSpPr txBox="1">
            <a:spLocks/>
          </p:cNvSpPr>
          <p:nvPr/>
        </p:nvSpPr>
        <p:spPr>
          <a:xfrm>
            <a:off x="291759" y="3772327"/>
            <a:ext cx="2977648" cy="2376955"/>
          </a:xfrm>
          <a:prstGeom prst="rect">
            <a:avLst/>
          </a:prstGeom>
        </p:spPr>
        <p:txBody>
          <a:bodyPr vert="horz" wrap="square" lIns="0" tIns="0" rIns="0" bIns="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defTabSz="685594">
              <a:lnSpc>
                <a:spcPct val="100000"/>
              </a:lnSpc>
              <a:spcBef>
                <a:spcPts val="0"/>
              </a:spcBef>
              <a:spcAft>
                <a:spcPts val="1200"/>
              </a:spcAft>
              <a:defRPr/>
            </a:pPr>
            <a:r>
              <a:rPr lang="en-US" sz="2499">
                <a:solidFill>
                  <a:prstClr val="white"/>
                </a:solidFill>
                <a:latin typeface="Segoe Sans Display Semibold" pitchFamily="2" charset="0"/>
                <a:cs typeface="Segoe Sans Display Semibold" pitchFamily="2" charset="0"/>
              </a:rPr>
              <a:t>Outdated PCs put your business at risk</a:t>
            </a:r>
          </a:p>
          <a:p>
            <a:pPr algn="l" defTabSz="685594">
              <a:lnSpc>
                <a:spcPct val="100000"/>
              </a:lnSpc>
              <a:spcBef>
                <a:spcPts val="0"/>
              </a:spcBef>
              <a:spcAft>
                <a:spcPts val="1200"/>
              </a:spcAft>
              <a:defRPr/>
            </a:pPr>
            <a:r>
              <a:rPr lang="en-US" sz="1050">
                <a:solidFill>
                  <a:srgbClr val="60CDFF"/>
                </a:solidFill>
                <a:latin typeface="Segoe Sans Display Semibold" pitchFamily="2" charset="0"/>
                <a:cs typeface="Segoe Sans Display Semibold" pitchFamily="2" charset="0"/>
              </a:rPr>
              <a:t>Upgrade before support ends for Windows 10 on October 14, 2025. </a:t>
            </a:r>
            <a:r>
              <a:rPr lang="en-US" sz="1050">
                <a:solidFill>
                  <a:srgbClr val="FFFFFF"/>
                </a:solidFill>
                <a:latin typeface="Segoe Sans Display" pitchFamily="2" charset="0"/>
              </a:rPr>
              <a:t>When support ends, you’ll no longer receive Windows feature and security updates, which could potentially put you at risk.</a:t>
            </a:r>
          </a:p>
          <a:p>
            <a:pPr algn="l" defTabSz="685594">
              <a:lnSpc>
                <a:spcPct val="100000"/>
              </a:lnSpc>
              <a:spcBef>
                <a:spcPts val="0"/>
              </a:spcBef>
              <a:spcAft>
                <a:spcPts val="1200"/>
              </a:spcAft>
              <a:defRPr/>
            </a:pPr>
            <a:r>
              <a:rPr lang="en-US" sz="1050">
                <a:solidFill>
                  <a:prstClr val="white"/>
                </a:solidFill>
                <a:latin typeface="Segoe Sans Display" pitchFamily="2" charset="0"/>
                <a:cs typeface="Segoe Sans Display" pitchFamily="2" charset="0"/>
              </a:rPr>
              <a:t>Why wait to innovate? New Windows 11 PCs can deliver a </a:t>
            </a:r>
            <a:r>
              <a:rPr lang="en-US" sz="1100">
                <a:solidFill>
                  <a:srgbClr val="60CDFF"/>
                </a:solidFill>
                <a:latin typeface="Segoe Sans Display Semibold" pitchFamily="2" charset="0"/>
                <a:cs typeface="Segoe Sans Display Semibold" pitchFamily="2" charset="0"/>
              </a:rPr>
              <a:t>reported 250% ROI</a:t>
            </a:r>
            <a:r>
              <a:rPr lang="en-US" sz="1100" baseline="30000">
                <a:solidFill>
                  <a:srgbClr val="60CDFF"/>
                </a:solidFill>
                <a:latin typeface="Segoe Sans Display Semibold" pitchFamily="2" charset="0"/>
                <a:cs typeface="Segoe Sans Display Semibold" pitchFamily="2" charset="0"/>
              </a:rPr>
              <a:t>2</a:t>
            </a:r>
            <a:r>
              <a:rPr lang="en-US" sz="1100">
                <a:solidFill>
                  <a:srgbClr val="60CDFF"/>
                </a:solidFill>
                <a:latin typeface="Segoe Sans Display Semibold" pitchFamily="2" charset="0"/>
                <a:cs typeface="Segoe Sans Display Semibold" pitchFamily="2" charset="0"/>
              </a:rPr>
              <a:t> </a:t>
            </a:r>
            <a:r>
              <a:rPr lang="en-US" sz="1050">
                <a:solidFill>
                  <a:prstClr val="white"/>
                </a:solidFill>
                <a:latin typeface="Segoe Sans Display" pitchFamily="2" charset="0"/>
                <a:cs typeface="Segoe Sans Display" pitchFamily="2" charset="0"/>
              </a:rPr>
              <a:t>with benefits like reduced help desk calls, improved productivity and security, and easier deployment. </a:t>
            </a:r>
          </a:p>
        </p:txBody>
      </p:sp>
      <p:pic>
        <p:nvPicPr>
          <p:cNvPr id="27" name="Graphic 26">
            <a:extLst>
              <a:ext uri="{FF2B5EF4-FFF2-40B4-BE49-F238E27FC236}">
                <a16:creationId xmlns:a16="http://schemas.microsoft.com/office/drawing/2014/main" id="{8777CAE3-00D7-46D5-8FB3-4E25D3DDEE9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27215" y="513340"/>
            <a:ext cx="1131820" cy="208345"/>
          </a:xfrm>
          <a:prstGeom prst="rect">
            <a:avLst/>
          </a:prstGeom>
        </p:spPr>
      </p:pic>
      <p:grpSp>
        <p:nvGrpSpPr>
          <p:cNvPr id="28" name="Group 27">
            <a:extLst>
              <a:ext uri="{FF2B5EF4-FFF2-40B4-BE49-F238E27FC236}">
                <a16:creationId xmlns:a16="http://schemas.microsoft.com/office/drawing/2014/main" id="{D47BABB7-C2B1-341B-E824-8C3747077F97}"/>
              </a:ext>
            </a:extLst>
          </p:cNvPr>
          <p:cNvGrpSpPr/>
          <p:nvPr/>
        </p:nvGrpSpPr>
        <p:grpSpPr>
          <a:xfrm>
            <a:off x="3894749" y="671407"/>
            <a:ext cx="3851395" cy="5616787"/>
            <a:chOff x="3948113" y="671407"/>
            <a:chExt cx="3851395" cy="5616787"/>
          </a:xfrm>
        </p:grpSpPr>
        <p:cxnSp>
          <p:nvCxnSpPr>
            <p:cNvPr id="30" name="Straight Connector 29">
              <a:extLst>
                <a:ext uri="{FF2B5EF4-FFF2-40B4-BE49-F238E27FC236}">
                  <a16:creationId xmlns:a16="http://schemas.microsoft.com/office/drawing/2014/main" id="{22A9E9C6-C043-359E-742D-10ABCABA2675}"/>
                </a:ext>
              </a:extLst>
            </p:cNvPr>
            <p:cNvCxnSpPr>
              <a:cxnSpLocks/>
            </p:cNvCxnSpPr>
            <p:nvPr/>
          </p:nvCxnSpPr>
          <p:spPr>
            <a:xfrm>
              <a:off x="3948114" y="1893777"/>
              <a:ext cx="3851394" cy="0"/>
            </a:xfrm>
            <a:prstGeom prst="line">
              <a:avLst/>
            </a:prstGeom>
            <a:noFill/>
            <a:ln w="3175" cap="rnd" cmpd="sng" algn="ctr">
              <a:solidFill>
                <a:schemeClr val="bg1"/>
              </a:solidFill>
              <a:prstDash val="solid"/>
              <a:miter lim="800000"/>
            </a:ln>
            <a:effectLst/>
          </p:spPr>
        </p:cxnSp>
        <p:cxnSp>
          <p:nvCxnSpPr>
            <p:cNvPr id="36" name="Straight Connector 35">
              <a:extLst>
                <a:ext uri="{FF2B5EF4-FFF2-40B4-BE49-F238E27FC236}">
                  <a16:creationId xmlns:a16="http://schemas.microsoft.com/office/drawing/2014/main" id="{57A01E54-AB78-1D2F-8F00-3D9330E39451}"/>
                </a:ext>
              </a:extLst>
            </p:cNvPr>
            <p:cNvCxnSpPr>
              <a:cxnSpLocks/>
            </p:cNvCxnSpPr>
            <p:nvPr/>
          </p:nvCxnSpPr>
          <p:spPr>
            <a:xfrm>
              <a:off x="3948114" y="3408271"/>
              <a:ext cx="3851394" cy="0"/>
            </a:xfrm>
            <a:prstGeom prst="line">
              <a:avLst/>
            </a:prstGeom>
            <a:noFill/>
            <a:ln w="3175" cap="rnd" cmpd="sng" algn="ctr">
              <a:solidFill>
                <a:schemeClr val="bg1"/>
              </a:solidFill>
              <a:prstDash val="solid"/>
              <a:miter lim="800000"/>
            </a:ln>
            <a:effectLst/>
          </p:spPr>
        </p:cxnSp>
        <p:cxnSp>
          <p:nvCxnSpPr>
            <p:cNvPr id="37" name="Straight Connector 36">
              <a:extLst>
                <a:ext uri="{FF2B5EF4-FFF2-40B4-BE49-F238E27FC236}">
                  <a16:creationId xmlns:a16="http://schemas.microsoft.com/office/drawing/2014/main" id="{F70CD61C-03CE-4296-7B68-38A8964AF72F}"/>
                </a:ext>
              </a:extLst>
            </p:cNvPr>
            <p:cNvCxnSpPr>
              <a:cxnSpLocks/>
            </p:cNvCxnSpPr>
            <p:nvPr/>
          </p:nvCxnSpPr>
          <p:spPr>
            <a:xfrm>
              <a:off x="3948114" y="4959410"/>
              <a:ext cx="3851394" cy="0"/>
            </a:xfrm>
            <a:prstGeom prst="line">
              <a:avLst/>
            </a:prstGeom>
            <a:noFill/>
            <a:ln w="3175" cap="rnd" cmpd="sng" algn="ctr">
              <a:solidFill>
                <a:schemeClr val="bg1"/>
              </a:solidFill>
              <a:prstDash val="solid"/>
              <a:miter lim="800000"/>
            </a:ln>
            <a:effectLst/>
          </p:spPr>
        </p:cxnSp>
        <p:grpSp>
          <p:nvGrpSpPr>
            <p:cNvPr id="38" name="Group 37">
              <a:extLst>
                <a:ext uri="{FF2B5EF4-FFF2-40B4-BE49-F238E27FC236}">
                  <a16:creationId xmlns:a16="http://schemas.microsoft.com/office/drawing/2014/main" id="{5980DB81-9FEE-BD37-841A-E4E7DDDF80DF}"/>
                </a:ext>
              </a:extLst>
            </p:cNvPr>
            <p:cNvGrpSpPr/>
            <p:nvPr/>
          </p:nvGrpSpPr>
          <p:grpSpPr>
            <a:xfrm>
              <a:off x="3948114" y="3630628"/>
              <a:ext cx="3851393" cy="1106425"/>
              <a:chOff x="3948114" y="3518699"/>
              <a:chExt cx="3851393" cy="1106425"/>
            </a:xfrm>
          </p:grpSpPr>
          <p:sp>
            <p:nvSpPr>
              <p:cNvPr id="57" name="Text Placeholder 18">
                <a:extLst>
                  <a:ext uri="{FF2B5EF4-FFF2-40B4-BE49-F238E27FC236}">
                    <a16:creationId xmlns:a16="http://schemas.microsoft.com/office/drawing/2014/main" id="{FB3AE321-CAAA-563C-5A43-6CFE87FA03A4}"/>
                  </a:ext>
                </a:extLst>
              </p:cNvPr>
              <p:cNvSpPr txBox="1">
                <a:spLocks/>
              </p:cNvSpPr>
              <p:nvPr/>
            </p:nvSpPr>
            <p:spPr>
              <a:xfrm>
                <a:off x="6461183" y="3518699"/>
                <a:ext cx="1338324" cy="797221"/>
              </a:xfrm>
              <a:prstGeom prst="rect">
                <a:avLst/>
              </a:prstGeom>
              <a:noFill/>
              <a:ln w="9525">
                <a:solidFill>
                  <a:schemeClr val="bg1">
                    <a:lumMod val="95000"/>
                    <a:alpha val="50000"/>
                  </a:schemeClr>
                </a:solidFill>
              </a:ln>
            </p:spPr>
            <p:txBody>
              <a:bodyPr wrap="square" lIns="91416" tIns="91416" rIns="91416" bIns="91416" anchor="t">
                <a:spAutoFit/>
              </a:bodyPr>
              <a:lstStyle>
                <a:lvl1pPr marL="0"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92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74298"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2pPr>
                <a:lvl3pPr marL="548596"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3pPr>
                <a:lvl4pPr marL="1011475" marR="0" indent="-217153"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4pPr>
                <a:lvl5pPr marL="1228627" marR="0" indent="-201914"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60" kern="1200" spc="0" baseline="0">
                    <a:gradFill>
                      <a:gsLst>
                        <a:gs pos="1250">
                          <a:schemeClr val="tx1"/>
                        </a:gs>
                        <a:gs pos="100000">
                          <a:schemeClr val="tx1"/>
                        </a:gs>
                      </a:gsLst>
                      <a:lin ang="5400000" scaled="0"/>
                    </a:gradFill>
                    <a:latin typeface="+mn-lt"/>
                    <a:ea typeface="+mn-ea"/>
                    <a:cs typeface="+mn-cs"/>
                  </a:defRPr>
                </a:lvl5pPr>
                <a:lvl6pPr marL="3077801"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37403"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970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566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118864">
                  <a:spcAft>
                    <a:spcPts val="0"/>
                  </a:spcAft>
                  <a:defRPr/>
                </a:pPr>
                <a:r>
                  <a:rPr lang="en-US" sz="1400">
                    <a:solidFill>
                      <a:prstClr val="white"/>
                    </a:solidFill>
                    <a:latin typeface="Segoe Sans Display Semibold"/>
                    <a:cs typeface="Segoe Sans Display Semibold"/>
                  </a:rPr>
                  <a:t>50%</a:t>
                </a:r>
              </a:p>
              <a:p>
                <a:pPr defTabSz="1118864">
                  <a:lnSpc>
                    <a:spcPct val="110000"/>
                  </a:lnSpc>
                  <a:spcAft>
                    <a:spcPts val="0"/>
                  </a:spcAft>
                  <a:defRPr/>
                </a:pPr>
                <a:r>
                  <a:rPr lang="en-US" sz="900">
                    <a:solidFill>
                      <a:prstClr val="white"/>
                    </a:solidFill>
                    <a:latin typeface="Segoe Sans Display"/>
                    <a:cs typeface="Segoe Sans Display"/>
                  </a:rPr>
                  <a:t>Faster workflows on average</a:t>
                </a:r>
                <a:r>
                  <a:rPr lang="en-US" sz="900" baseline="30000">
                    <a:solidFill>
                      <a:prstClr val="white"/>
                    </a:solidFill>
                    <a:latin typeface="Segoe Sans Display"/>
                    <a:cs typeface="Segoe Sans Display"/>
                  </a:rPr>
                  <a:t>3</a:t>
                </a:r>
                <a:endParaRPr lang="en-US" sz="900" baseline="30000">
                  <a:solidFill>
                    <a:prstClr val="white"/>
                  </a:solidFill>
                  <a:latin typeface="Segoe Sans Display" pitchFamily="2" charset="0"/>
                  <a:cs typeface="Segoe Sans Display" pitchFamily="2" charset="0"/>
                </a:endParaRPr>
              </a:p>
              <a:p>
                <a:pPr defTabSz="1118864">
                  <a:lnSpc>
                    <a:spcPct val="110000"/>
                  </a:lnSpc>
                  <a:spcAft>
                    <a:spcPts val="0"/>
                  </a:spcAft>
                  <a:defRPr/>
                </a:pPr>
                <a:endParaRPr lang="en-US" sz="900" baseline="30000">
                  <a:solidFill>
                    <a:prstClr val="white"/>
                  </a:solidFill>
                  <a:latin typeface="Segoe Sans Display" pitchFamily="2" charset="0"/>
                  <a:cs typeface="Segoe Sans Display" pitchFamily="2" charset="0"/>
                </a:endParaRPr>
              </a:p>
            </p:txBody>
          </p:sp>
          <p:sp>
            <p:nvSpPr>
              <p:cNvPr id="58" name="TextBox 57">
                <a:extLst>
                  <a:ext uri="{FF2B5EF4-FFF2-40B4-BE49-F238E27FC236}">
                    <a16:creationId xmlns:a16="http://schemas.microsoft.com/office/drawing/2014/main" id="{78A93697-983D-F968-3E45-F0A96BCAAEF8}"/>
                  </a:ext>
                </a:extLst>
              </p:cNvPr>
              <p:cNvSpPr txBox="1"/>
              <p:nvPr/>
            </p:nvSpPr>
            <p:spPr>
              <a:xfrm>
                <a:off x="3948114" y="3518699"/>
                <a:ext cx="2282680" cy="1106425"/>
              </a:xfrm>
              <a:prstGeom prst="rect">
                <a:avLst/>
              </a:prstGeom>
              <a:noFill/>
            </p:spPr>
            <p:txBody>
              <a:bodyPr wrap="square" lIns="0" tIns="0" rIns="0" bIns="0" rtlCol="0" anchor="t">
                <a:spAutoFit/>
              </a:bodyPr>
              <a:lstStyle/>
              <a:p>
                <a:pPr defTabSz="685594">
                  <a:spcAft>
                    <a:spcPts val="300"/>
                  </a:spcAft>
                  <a:defRPr/>
                </a:pPr>
                <a:r>
                  <a:rPr lang="en-US" sz="1200">
                    <a:solidFill>
                      <a:srgbClr val="60CDFF"/>
                    </a:solidFill>
                    <a:latin typeface="Segoe Sans Display Semibold" pitchFamily="2" charset="0"/>
                    <a:cs typeface="Segoe Sans Display Semibold" pitchFamily="2" charset="0"/>
                  </a:rPr>
                  <a:t>Make the move to supercharged efficiency now</a:t>
                </a:r>
              </a:p>
              <a:p>
                <a:pPr defTabSz="685594">
                  <a:lnSpc>
                    <a:spcPct val="110000"/>
                  </a:lnSpc>
                  <a:spcAft>
                    <a:spcPts val="300"/>
                  </a:spcAft>
                  <a:defRPr/>
                </a:pPr>
                <a:r>
                  <a:rPr lang="en-US" sz="1000" spc="-20">
                    <a:solidFill>
                      <a:prstClr val="white"/>
                    </a:solidFill>
                    <a:latin typeface="Segoe Sans Display" pitchFamily="2" charset="0"/>
                    <a:cs typeface="Segoe Sans Display" pitchFamily="2" charset="0"/>
                  </a:rPr>
                  <a:t>You can't save time with outdated devices. New Windows 11 Pro PCs can enhance every workstyle with business AI and features to get organized in a snap.</a:t>
                </a:r>
              </a:p>
            </p:txBody>
          </p:sp>
          <p:pic>
            <p:nvPicPr>
              <p:cNvPr id="59" name="Graphic 58">
                <a:extLst>
                  <a:ext uri="{FF2B5EF4-FFF2-40B4-BE49-F238E27FC236}">
                    <a16:creationId xmlns:a16="http://schemas.microsoft.com/office/drawing/2014/main" id="{077D6EB6-2187-D559-8566-70BC198FD0B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44372" y="4139896"/>
                <a:ext cx="179291" cy="179291"/>
              </a:xfrm>
              <a:prstGeom prst="rect">
                <a:avLst/>
              </a:prstGeom>
            </p:spPr>
          </p:pic>
        </p:grpSp>
        <p:grpSp>
          <p:nvGrpSpPr>
            <p:cNvPr id="40" name="Group 39">
              <a:extLst>
                <a:ext uri="{FF2B5EF4-FFF2-40B4-BE49-F238E27FC236}">
                  <a16:creationId xmlns:a16="http://schemas.microsoft.com/office/drawing/2014/main" id="{7540F4EC-4DC9-F84C-88B9-766E6C4BC865}"/>
                </a:ext>
              </a:extLst>
            </p:cNvPr>
            <p:cNvGrpSpPr/>
            <p:nvPr/>
          </p:nvGrpSpPr>
          <p:grpSpPr>
            <a:xfrm>
              <a:off x="3948113" y="671407"/>
              <a:ext cx="3851394" cy="1010485"/>
              <a:chOff x="3948113" y="671407"/>
              <a:chExt cx="3851394" cy="1010485"/>
            </a:xfrm>
          </p:grpSpPr>
          <p:sp>
            <p:nvSpPr>
              <p:cNvPr id="54" name="Text Placeholder 18">
                <a:extLst>
                  <a:ext uri="{FF2B5EF4-FFF2-40B4-BE49-F238E27FC236}">
                    <a16:creationId xmlns:a16="http://schemas.microsoft.com/office/drawing/2014/main" id="{6C541729-D8B1-1C62-2F39-D35CF1AB9D7E}"/>
                  </a:ext>
                </a:extLst>
              </p:cNvPr>
              <p:cNvSpPr txBox="1">
                <a:spLocks/>
              </p:cNvSpPr>
              <p:nvPr/>
            </p:nvSpPr>
            <p:spPr>
              <a:xfrm>
                <a:off x="6461183" y="671407"/>
                <a:ext cx="1338324" cy="1010485"/>
              </a:xfrm>
              <a:prstGeom prst="rect">
                <a:avLst/>
              </a:prstGeom>
              <a:noFill/>
              <a:ln w="9525">
                <a:solidFill>
                  <a:schemeClr val="bg1">
                    <a:lumMod val="95000"/>
                    <a:alpha val="50000"/>
                  </a:schemeClr>
                </a:solidFill>
              </a:ln>
            </p:spPr>
            <p:txBody>
              <a:bodyPr wrap="square" lIns="91416" tIns="91416" rIns="91416" bIns="91416" anchor="t">
                <a:spAutoFit/>
              </a:bodyPr>
              <a:lstStyle>
                <a:lvl1pPr marL="0"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92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74298"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2pPr>
                <a:lvl3pPr marL="548596"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3pPr>
                <a:lvl4pPr marL="1011475" marR="0" indent="-217153"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4pPr>
                <a:lvl5pPr marL="1228627" marR="0" indent="-201914"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60" kern="1200" spc="0" baseline="0">
                    <a:gradFill>
                      <a:gsLst>
                        <a:gs pos="1250">
                          <a:schemeClr val="tx1"/>
                        </a:gs>
                        <a:gs pos="100000">
                          <a:schemeClr val="tx1"/>
                        </a:gs>
                      </a:gsLst>
                      <a:lin ang="5400000" scaled="0"/>
                    </a:gradFill>
                    <a:latin typeface="+mn-lt"/>
                    <a:ea typeface="+mn-ea"/>
                    <a:cs typeface="+mn-cs"/>
                  </a:defRPr>
                </a:lvl5pPr>
                <a:lvl6pPr marL="3077801"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37403"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970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566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118864">
                  <a:spcAft>
                    <a:spcPts val="0"/>
                  </a:spcAft>
                  <a:defRPr/>
                </a:pPr>
                <a:r>
                  <a:rPr lang="en-US" sz="1400">
                    <a:solidFill>
                      <a:prstClr val="white"/>
                    </a:solidFill>
                    <a:latin typeface="Segoe Sans Display Semibold"/>
                    <a:cs typeface="Segoe Sans Display Semibold"/>
                  </a:rPr>
                  <a:t>42%</a:t>
                </a:r>
                <a:endParaRPr lang="en-US" sz="1200" baseline="30000">
                  <a:solidFill>
                    <a:prstClr val="white"/>
                  </a:solidFill>
                  <a:latin typeface="Segoe Sans Display Semibold"/>
                  <a:ea typeface="Calibri" panose="020F0502020204030204" pitchFamily="34" charset="0"/>
                  <a:cs typeface="Segoe Sans Display Semibold"/>
                </a:endParaRPr>
              </a:p>
              <a:p>
                <a:pPr defTabSz="1118864">
                  <a:spcAft>
                    <a:spcPts val="0"/>
                  </a:spcAft>
                  <a:defRPr/>
                </a:pPr>
                <a:r>
                  <a:rPr lang="en-US" sz="900">
                    <a:solidFill>
                      <a:prstClr val="white"/>
                    </a:solidFill>
                    <a:latin typeface="Segoe Sans Display"/>
                    <a:cs typeface="Segoe Sans Display"/>
                  </a:rPr>
                  <a:t>faster completion of demanding workloads on average</a:t>
                </a:r>
                <a:r>
                  <a:rPr lang="en-US" sz="900" baseline="30000">
                    <a:solidFill>
                      <a:prstClr val="white"/>
                    </a:solidFill>
                    <a:latin typeface="Segoe Sans Display"/>
                    <a:cs typeface="Segoe Sans Display"/>
                  </a:rPr>
                  <a:t>3</a:t>
                </a:r>
              </a:p>
              <a:p>
                <a:pPr defTabSz="1118864">
                  <a:spcAft>
                    <a:spcPts val="0"/>
                  </a:spcAft>
                  <a:defRPr/>
                </a:pPr>
                <a:endParaRPr lang="en-US" sz="900" baseline="30000">
                  <a:solidFill>
                    <a:prstClr val="white"/>
                  </a:solidFill>
                  <a:latin typeface="Segoe Sans Display"/>
                  <a:cs typeface="Segoe Sans Display"/>
                </a:endParaRPr>
              </a:p>
              <a:p>
                <a:pPr defTabSz="1118864">
                  <a:spcAft>
                    <a:spcPts val="0"/>
                  </a:spcAft>
                  <a:defRPr/>
                </a:pPr>
                <a:endParaRPr lang="en-US" sz="900" baseline="30000">
                  <a:solidFill>
                    <a:prstClr val="white"/>
                  </a:solidFill>
                  <a:latin typeface="Segoe Sans Display" pitchFamily="2" charset="0"/>
                  <a:cs typeface="Segoe Sans Display" pitchFamily="2" charset="0"/>
                </a:endParaRPr>
              </a:p>
            </p:txBody>
          </p:sp>
          <p:sp>
            <p:nvSpPr>
              <p:cNvPr id="55" name="TextBox 54">
                <a:extLst>
                  <a:ext uri="{FF2B5EF4-FFF2-40B4-BE49-F238E27FC236}">
                    <a16:creationId xmlns:a16="http://schemas.microsoft.com/office/drawing/2014/main" id="{95A015A5-75E2-B172-8A39-590D0776DCCA}"/>
                  </a:ext>
                </a:extLst>
              </p:cNvPr>
              <p:cNvSpPr txBox="1"/>
              <p:nvPr/>
            </p:nvSpPr>
            <p:spPr>
              <a:xfrm>
                <a:off x="3948113" y="671407"/>
                <a:ext cx="2411325" cy="900503"/>
              </a:xfrm>
              <a:prstGeom prst="rect">
                <a:avLst/>
              </a:prstGeom>
              <a:noFill/>
            </p:spPr>
            <p:txBody>
              <a:bodyPr wrap="square" lIns="0" tIns="0" rIns="0" bIns="0" rtlCol="0" anchor="t">
                <a:spAutoFit/>
              </a:bodyPr>
              <a:lstStyle/>
              <a:p>
                <a:pPr defTabSz="685594">
                  <a:spcAft>
                    <a:spcPts val="300"/>
                  </a:spcAft>
                  <a:defRPr/>
                </a:pPr>
                <a:r>
                  <a:rPr lang="en-US" sz="1200">
                    <a:solidFill>
                      <a:srgbClr val="60CDFF"/>
                    </a:solidFill>
                    <a:latin typeface="Segoe Sans Display Semibold"/>
                    <a:cs typeface="Segoe Sans Display Semibold"/>
                  </a:rPr>
                  <a:t>Set the pace with faster performance</a:t>
                </a:r>
              </a:p>
              <a:p>
                <a:pPr defTabSz="685594">
                  <a:lnSpc>
                    <a:spcPct val="110000"/>
                  </a:lnSpc>
                  <a:spcAft>
                    <a:spcPts val="300"/>
                  </a:spcAft>
                  <a:defRPr/>
                </a:pPr>
                <a:r>
                  <a:rPr lang="en-US" sz="1000" spc="-20">
                    <a:solidFill>
                      <a:prstClr val="white"/>
                    </a:solidFill>
                    <a:latin typeface="Segoe Sans Display"/>
                    <a:cs typeface="Segoe Sans Display"/>
                  </a:rPr>
                  <a:t>Make a bigger impact today with accelerated performance, all day battery life</a:t>
                </a:r>
                <a:r>
                  <a:rPr lang="en-US" sz="1000" spc="-20" baseline="30000">
                    <a:solidFill>
                      <a:prstClr val="white"/>
                    </a:solidFill>
                    <a:latin typeface="Segoe Sans Display"/>
                    <a:cs typeface="Segoe Sans Display"/>
                  </a:rPr>
                  <a:t>1</a:t>
                </a:r>
                <a:r>
                  <a:rPr lang="en-US" sz="1000" spc="-20">
                    <a:solidFill>
                      <a:prstClr val="white"/>
                    </a:solidFill>
                    <a:latin typeface="Segoe Sans Display"/>
                    <a:cs typeface="Segoe Sans Display"/>
                  </a:rPr>
                  <a:t> and optional NPU for new AI experiences.</a:t>
                </a:r>
              </a:p>
            </p:txBody>
          </p:sp>
          <p:pic>
            <p:nvPicPr>
              <p:cNvPr id="56" name="Graphic 55">
                <a:extLst>
                  <a:ext uri="{FF2B5EF4-FFF2-40B4-BE49-F238E27FC236}">
                    <a16:creationId xmlns:a16="http://schemas.microsoft.com/office/drawing/2014/main" id="{0AA57F01-B485-284F-2BC5-12DF142FF6A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544372" y="1421684"/>
                <a:ext cx="179291" cy="179291"/>
              </a:xfrm>
              <a:prstGeom prst="rect">
                <a:avLst/>
              </a:prstGeom>
            </p:spPr>
          </p:pic>
        </p:grpSp>
        <p:grpSp>
          <p:nvGrpSpPr>
            <p:cNvPr id="42" name="Group 41">
              <a:extLst>
                <a:ext uri="{FF2B5EF4-FFF2-40B4-BE49-F238E27FC236}">
                  <a16:creationId xmlns:a16="http://schemas.microsoft.com/office/drawing/2014/main" id="{2BDA0EB7-D080-2D2F-8EF7-23F48EF2BBF5}"/>
                </a:ext>
              </a:extLst>
            </p:cNvPr>
            <p:cNvGrpSpPr/>
            <p:nvPr/>
          </p:nvGrpSpPr>
          <p:grpSpPr>
            <a:xfrm>
              <a:off x="3948114" y="2116134"/>
              <a:ext cx="3851393" cy="1069780"/>
              <a:chOff x="3948114" y="2126464"/>
              <a:chExt cx="3851393" cy="1069780"/>
            </a:xfrm>
          </p:grpSpPr>
          <p:sp>
            <p:nvSpPr>
              <p:cNvPr id="49" name="TextBox 48">
                <a:extLst>
                  <a:ext uri="{FF2B5EF4-FFF2-40B4-BE49-F238E27FC236}">
                    <a16:creationId xmlns:a16="http://schemas.microsoft.com/office/drawing/2014/main" id="{E59E2254-65F6-C32B-934D-0B0D54AF14BB}"/>
                  </a:ext>
                </a:extLst>
              </p:cNvPr>
              <p:cNvSpPr txBox="1"/>
              <p:nvPr/>
            </p:nvSpPr>
            <p:spPr>
              <a:xfrm>
                <a:off x="3948114" y="2126464"/>
                <a:ext cx="2146298" cy="1069780"/>
              </a:xfrm>
              <a:prstGeom prst="rect">
                <a:avLst/>
              </a:prstGeom>
              <a:noFill/>
            </p:spPr>
            <p:txBody>
              <a:bodyPr wrap="square" lIns="0" tIns="0" rIns="0" bIns="0" rtlCol="0" anchor="t">
                <a:spAutoFit/>
              </a:bodyPr>
              <a:lstStyle/>
              <a:p>
                <a:pPr defTabSz="685594">
                  <a:spcAft>
                    <a:spcPts val="300"/>
                  </a:spcAft>
                  <a:defRPr/>
                </a:pPr>
                <a:r>
                  <a:rPr lang="en-US" sz="1200">
                    <a:solidFill>
                      <a:srgbClr val="60CDFF"/>
                    </a:solidFill>
                    <a:latin typeface="Segoe Sans Display Semibold"/>
                    <a:cs typeface="Segoe Sans Display Semibold"/>
                  </a:rPr>
                  <a:t>Stay up-to-date and protected against evolving threats</a:t>
                </a:r>
              </a:p>
              <a:p>
                <a:pPr defTabSz="685594">
                  <a:lnSpc>
                    <a:spcPct val="110000"/>
                  </a:lnSpc>
                  <a:spcAft>
                    <a:spcPts val="300"/>
                  </a:spcAft>
                  <a:defRPr/>
                </a:pPr>
                <a:r>
                  <a:rPr lang="en-US" sz="1000" spc="-20">
                    <a:solidFill>
                      <a:prstClr val="white"/>
                    </a:solidFill>
                    <a:latin typeface="Segoe Sans Display"/>
                    <a:cs typeface="Segoe Sans Display"/>
                  </a:rPr>
                  <a:t>Shield your business now with the latest security updates and layers of powerful hardware-backed protection enabled by default.</a:t>
                </a:r>
              </a:p>
            </p:txBody>
          </p:sp>
          <p:sp>
            <p:nvSpPr>
              <p:cNvPr id="51" name="Text Placeholder 18">
                <a:extLst>
                  <a:ext uri="{FF2B5EF4-FFF2-40B4-BE49-F238E27FC236}">
                    <a16:creationId xmlns:a16="http://schemas.microsoft.com/office/drawing/2014/main" id="{33C8F3B8-4012-875C-02DB-DC91D2AE4147}"/>
                  </a:ext>
                </a:extLst>
              </p:cNvPr>
              <p:cNvSpPr txBox="1">
                <a:spLocks/>
              </p:cNvSpPr>
              <p:nvPr/>
            </p:nvSpPr>
            <p:spPr>
              <a:xfrm>
                <a:off x="6461183" y="2126464"/>
                <a:ext cx="1338324" cy="898666"/>
              </a:xfrm>
              <a:prstGeom prst="rect">
                <a:avLst/>
              </a:prstGeom>
              <a:noFill/>
              <a:ln w="9525">
                <a:solidFill>
                  <a:schemeClr val="bg1">
                    <a:lumMod val="95000"/>
                    <a:alpha val="50000"/>
                  </a:schemeClr>
                </a:solidFill>
              </a:ln>
            </p:spPr>
            <p:txBody>
              <a:bodyPr wrap="square" lIns="91416" tIns="91416" rIns="91416" bIns="91416" anchor="t">
                <a:spAutoFit/>
              </a:bodyPr>
              <a:lstStyle>
                <a:lvl1pPr marL="0"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92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74298"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2pPr>
                <a:lvl3pPr marL="548596"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3pPr>
                <a:lvl4pPr marL="1011475" marR="0" indent="-217153"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4pPr>
                <a:lvl5pPr marL="1228627" marR="0" indent="-201914"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60" kern="1200" spc="0" baseline="0">
                    <a:gradFill>
                      <a:gsLst>
                        <a:gs pos="1250">
                          <a:schemeClr val="tx1"/>
                        </a:gs>
                        <a:gs pos="100000">
                          <a:schemeClr val="tx1"/>
                        </a:gs>
                      </a:gsLst>
                      <a:lin ang="5400000" scaled="0"/>
                    </a:gradFill>
                    <a:latin typeface="+mn-lt"/>
                    <a:ea typeface="+mn-ea"/>
                    <a:cs typeface="+mn-cs"/>
                  </a:defRPr>
                </a:lvl5pPr>
                <a:lvl6pPr marL="3077801"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37403"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970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566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118864">
                  <a:spcAft>
                    <a:spcPts val="0"/>
                  </a:spcAft>
                  <a:defRPr/>
                </a:pPr>
                <a:r>
                  <a:rPr lang="en-US" sz="1400">
                    <a:solidFill>
                      <a:prstClr val="white"/>
                    </a:solidFill>
                    <a:latin typeface="Segoe Sans Display Semibold"/>
                    <a:cs typeface="Segoe Sans Display Semibold"/>
                  </a:rPr>
                  <a:t>58%</a:t>
                </a:r>
              </a:p>
              <a:p>
                <a:pPr defTabSz="1118864">
                  <a:lnSpc>
                    <a:spcPct val="110000"/>
                  </a:lnSpc>
                  <a:spcAft>
                    <a:spcPts val="0"/>
                  </a:spcAft>
                  <a:defRPr/>
                </a:pPr>
                <a:r>
                  <a:rPr lang="en-US" sz="900">
                    <a:solidFill>
                      <a:prstClr val="white"/>
                    </a:solidFill>
                    <a:latin typeface="Segoe Sans Display"/>
                    <a:cs typeface="Segoe Sans Display"/>
                  </a:rPr>
                  <a:t>reported drop in security incidents</a:t>
                </a:r>
                <a:r>
                  <a:rPr lang="en-US" sz="900" baseline="30000">
                    <a:solidFill>
                      <a:prstClr val="white"/>
                    </a:solidFill>
                    <a:latin typeface="Segoe Sans Display"/>
                    <a:cs typeface="Segoe Sans Display"/>
                  </a:rPr>
                  <a:t>4</a:t>
                </a:r>
                <a:endParaRPr lang="en-US" sz="900" baseline="30000">
                  <a:solidFill>
                    <a:prstClr val="white"/>
                  </a:solidFill>
                  <a:latin typeface="Segoe Sans Display" pitchFamily="2" charset="0"/>
                  <a:cs typeface="Segoe Sans Display" pitchFamily="2" charset="0"/>
                </a:endParaRPr>
              </a:p>
              <a:p>
                <a:pPr defTabSz="1118864">
                  <a:lnSpc>
                    <a:spcPct val="110000"/>
                  </a:lnSpc>
                  <a:spcAft>
                    <a:spcPts val="0"/>
                  </a:spcAft>
                  <a:defRPr/>
                </a:pPr>
                <a:endParaRPr lang="en-US" sz="900" baseline="30000">
                  <a:solidFill>
                    <a:prstClr val="white"/>
                  </a:solidFill>
                  <a:latin typeface="Segoe Sans Display" pitchFamily="2" charset="0"/>
                  <a:cs typeface="Segoe Sans Display" pitchFamily="2" charset="0"/>
                </a:endParaRPr>
              </a:p>
              <a:p>
                <a:pPr defTabSz="1118864">
                  <a:lnSpc>
                    <a:spcPct val="110000"/>
                  </a:lnSpc>
                  <a:spcAft>
                    <a:spcPts val="0"/>
                  </a:spcAft>
                  <a:defRPr/>
                </a:pPr>
                <a:endParaRPr lang="en-US" sz="900" baseline="30000">
                  <a:solidFill>
                    <a:prstClr val="white"/>
                  </a:solidFill>
                  <a:latin typeface="Segoe Sans Display" pitchFamily="2" charset="0"/>
                  <a:cs typeface="Segoe Sans Display" pitchFamily="2" charset="0"/>
                </a:endParaRPr>
              </a:p>
            </p:txBody>
          </p:sp>
          <p:pic>
            <p:nvPicPr>
              <p:cNvPr id="52" name="Graphic 51">
                <a:extLst>
                  <a:ext uri="{FF2B5EF4-FFF2-40B4-BE49-F238E27FC236}">
                    <a16:creationId xmlns:a16="http://schemas.microsoft.com/office/drawing/2014/main" id="{93137AE4-BCC5-A9BA-7309-51BA94795A6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544372" y="2758241"/>
                <a:ext cx="179291" cy="179291"/>
              </a:xfrm>
              <a:prstGeom prst="rect">
                <a:avLst/>
              </a:prstGeom>
            </p:spPr>
          </p:pic>
        </p:grpSp>
        <p:grpSp>
          <p:nvGrpSpPr>
            <p:cNvPr id="43" name="Group 42">
              <a:extLst>
                <a:ext uri="{FF2B5EF4-FFF2-40B4-BE49-F238E27FC236}">
                  <a16:creationId xmlns:a16="http://schemas.microsoft.com/office/drawing/2014/main" id="{F2E06F3C-B7CA-C600-C574-376FB78669AB}"/>
                </a:ext>
              </a:extLst>
            </p:cNvPr>
            <p:cNvGrpSpPr/>
            <p:nvPr/>
          </p:nvGrpSpPr>
          <p:grpSpPr>
            <a:xfrm>
              <a:off x="3948114" y="5181769"/>
              <a:ext cx="3851393" cy="1106425"/>
              <a:chOff x="3948114" y="5080169"/>
              <a:chExt cx="3851393" cy="1106425"/>
            </a:xfrm>
          </p:grpSpPr>
          <p:sp>
            <p:nvSpPr>
              <p:cNvPr id="45" name="Text Placeholder 18">
                <a:extLst>
                  <a:ext uri="{FF2B5EF4-FFF2-40B4-BE49-F238E27FC236}">
                    <a16:creationId xmlns:a16="http://schemas.microsoft.com/office/drawing/2014/main" id="{7A897C79-5033-6CD8-931F-8AAEC4A3EC0D}"/>
                  </a:ext>
                </a:extLst>
              </p:cNvPr>
              <p:cNvSpPr txBox="1">
                <a:spLocks/>
              </p:cNvSpPr>
              <p:nvPr/>
            </p:nvSpPr>
            <p:spPr>
              <a:xfrm>
                <a:off x="6461183" y="5080169"/>
                <a:ext cx="1338324" cy="1000207"/>
              </a:xfrm>
              <a:prstGeom prst="rect">
                <a:avLst/>
              </a:prstGeom>
              <a:noFill/>
              <a:ln w="9525">
                <a:solidFill>
                  <a:schemeClr val="bg1">
                    <a:lumMod val="95000"/>
                    <a:alpha val="50000"/>
                  </a:schemeClr>
                </a:solidFill>
              </a:ln>
            </p:spPr>
            <p:txBody>
              <a:bodyPr wrap="square" lIns="91416" tIns="91416" rIns="91416" bIns="91416" anchor="t">
                <a:spAutoFit/>
              </a:bodyPr>
              <a:lstStyle>
                <a:lvl1pPr marL="0"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92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74298"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2pPr>
                <a:lvl3pPr marL="548596" marR="0" indent="0" algn="l" defTabSz="1119200" rtl="0" eaLnBrk="1" fontAlgn="auto" latinLnBrk="0" hangingPunct="1">
                  <a:lnSpc>
                    <a:spcPct val="100000"/>
                  </a:lnSpc>
                  <a:spcBef>
                    <a:spcPts val="0"/>
                  </a:spcBef>
                  <a:spcAft>
                    <a:spcPts val="120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3pPr>
                <a:lvl4pPr marL="1011475" marR="0" indent="-217153"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4pPr>
                <a:lvl5pPr marL="1228627" marR="0" indent="-201914" algn="l" defTabSz="111920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60" kern="1200" spc="0" baseline="0">
                    <a:gradFill>
                      <a:gsLst>
                        <a:gs pos="1250">
                          <a:schemeClr val="tx1"/>
                        </a:gs>
                        <a:gs pos="100000">
                          <a:schemeClr val="tx1"/>
                        </a:gs>
                      </a:gsLst>
                      <a:lin ang="5400000" scaled="0"/>
                    </a:gradFill>
                    <a:latin typeface="+mn-lt"/>
                    <a:ea typeface="+mn-ea"/>
                    <a:cs typeface="+mn-cs"/>
                  </a:defRPr>
                </a:lvl5pPr>
                <a:lvl6pPr marL="3077801"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37403"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970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56604" indent="-279800" algn="l" defTabSz="111920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118864">
                  <a:spcAft>
                    <a:spcPts val="0"/>
                  </a:spcAft>
                  <a:defRPr/>
                </a:pPr>
                <a:r>
                  <a:rPr lang="en-US" sz="1400">
                    <a:solidFill>
                      <a:prstClr val="white"/>
                    </a:solidFill>
                    <a:latin typeface="Segoe Sans Display Semibold"/>
                    <a:cs typeface="Segoe Sans Display Semibold"/>
                  </a:rPr>
                  <a:t>80%</a:t>
                </a:r>
              </a:p>
              <a:p>
                <a:pPr defTabSz="1118864">
                  <a:lnSpc>
                    <a:spcPct val="110000"/>
                  </a:lnSpc>
                  <a:spcAft>
                    <a:spcPts val="0"/>
                  </a:spcAft>
                  <a:defRPr/>
                </a:pPr>
                <a:r>
                  <a:rPr lang="en-US" sz="900">
                    <a:solidFill>
                      <a:prstClr val="white"/>
                    </a:solidFill>
                    <a:latin typeface="Segoe Sans Display"/>
                    <a:cs typeface="Segoe Sans Display"/>
                  </a:rPr>
                  <a:t>reduced number of helpdesk tickets</a:t>
                </a:r>
                <a:r>
                  <a:rPr lang="en-US" sz="900" baseline="30000">
                    <a:solidFill>
                      <a:prstClr val="white"/>
                    </a:solidFill>
                    <a:latin typeface="Segoe Sans Display"/>
                    <a:cs typeface="Segoe Sans Display"/>
                  </a:rPr>
                  <a:t>2</a:t>
                </a:r>
                <a:endParaRPr lang="en-US" sz="900" baseline="30000">
                  <a:solidFill>
                    <a:prstClr val="white"/>
                  </a:solidFill>
                  <a:latin typeface="Segoe Sans Display" pitchFamily="2" charset="0"/>
                  <a:cs typeface="Segoe Sans Display" pitchFamily="2" charset="0"/>
                </a:endParaRPr>
              </a:p>
              <a:p>
                <a:pPr defTabSz="1118864">
                  <a:lnSpc>
                    <a:spcPct val="110000"/>
                  </a:lnSpc>
                  <a:spcAft>
                    <a:spcPts val="0"/>
                  </a:spcAft>
                  <a:defRPr/>
                </a:pPr>
                <a:endParaRPr lang="en-US" sz="900" baseline="30000">
                  <a:solidFill>
                    <a:prstClr val="white"/>
                  </a:solidFill>
                  <a:latin typeface="Segoe Sans Display" pitchFamily="2" charset="0"/>
                  <a:cs typeface="Segoe Sans Display" pitchFamily="2" charset="0"/>
                </a:endParaRPr>
              </a:p>
              <a:p>
                <a:pPr defTabSz="1118864">
                  <a:lnSpc>
                    <a:spcPct val="110000"/>
                  </a:lnSpc>
                  <a:spcAft>
                    <a:spcPts val="0"/>
                  </a:spcAft>
                  <a:defRPr/>
                </a:pPr>
                <a:endParaRPr lang="en-US" sz="900" baseline="30000">
                  <a:solidFill>
                    <a:prstClr val="white"/>
                  </a:solidFill>
                  <a:latin typeface="Segoe Sans Display" pitchFamily="2" charset="0"/>
                  <a:cs typeface="Segoe Sans Display" pitchFamily="2" charset="0"/>
                </a:endParaRPr>
              </a:p>
              <a:p>
                <a:pPr defTabSz="1118864">
                  <a:lnSpc>
                    <a:spcPct val="110000"/>
                  </a:lnSpc>
                  <a:spcAft>
                    <a:spcPts val="0"/>
                  </a:spcAft>
                  <a:defRPr/>
                </a:pPr>
                <a:endParaRPr lang="en-US" sz="900" baseline="30000">
                  <a:solidFill>
                    <a:prstClr val="white"/>
                  </a:solidFill>
                  <a:latin typeface="Segoe Sans Display" pitchFamily="2" charset="0"/>
                  <a:cs typeface="Segoe Sans Display" pitchFamily="2" charset="0"/>
                </a:endParaRPr>
              </a:p>
            </p:txBody>
          </p:sp>
          <p:sp>
            <p:nvSpPr>
              <p:cNvPr id="46" name="TextBox 45">
                <a:extLst>
                  <a:ext uri="{FF2B5EF4-FFF2-40B4-BE49-F238E27FC236}">
                    <a16:creationId xmlns:a16="http://schemas.microsoft.com/office/drawing/2014/main" id="{797074F7-2172-0CE8-44B3-DA292D24DE84}"/>
                  </a:ext>
                </a:extLst>
              </p:cNvPr>
              <p:cNvSpPr txBox="1"/>
              <p:nvPr/>
            </p:nvSpPr>
            <p:spPr>
              <a:xfrm>
                <a:off x="3948114" y="5080169"/>
                <a:ext cx="2411326" cy="1106425"/>
              </a:xfrm>
              <a:prstGeom prst="rect">
                <a:avLst/>
              </a:prstGeom>
              <a:noFill/>
            </p:spPr>
            <p:txBody>
              <a:bodyPr wrap="square" lIns="0" tIns="0" rIns="0" bIns="0" rtlCol="0" anchor="t">
                <a:spAutoFit/>
              </a:bodyPr>
              <a:lstStyle/>
              <a:p>
                <a:pPr defTabSz="685594">
                  <a:spcAft>
                    <a:spcPts val="300"/>
                  </a:spcAft>
                  <a:defRPr/>
                </a:pPr>
                <a:r>
                  <a:rPr lang="en-US" sz="1200">
                    <a:solidFill>
                      <a:srgbClr val="60CDFF"/>
                    </a:solidFill>
                    <a:latin typeface="Segoe Sans Display Semibold" pitchFamily="2" charset="0"/>
                    <a:cs typeface="Segoe Sans Display Semibold" pitchFamily="2" charset="0"/>
                  </a:rPr>
                  <a:t>Easy to deploy, compatible with existing tech</a:t>
                </a:r>
              </a:p>
              <a:p>
                <a:pPr defTabSz="685594">
                  <a:lnSpc>
                    <a:spcPct val="110000"/>
                  </a:lnSpc>
                  <a:spcAft>
                    <a:spcPts val="300"/>
                  </a:spcAft>
                  <a:defRPr/>
                </a:pPr>
                <a:r>
                  <a:rPr lang="en-US" sz="1000" spc="-20">
                    <a:solidFill>
                      <a:prstClr val="white"/>
                    </a:solidFill>
                    <a:latin typeface="Segoe Sans Display" pitchFamily="2" charset="0"/>
                    <a:cs typeface="Segoe Sans Display" pitchFamily="2" charset="0"/>
                  </a:rPr>
                  <a:t>Designed to work with your existing technology, Windows 11 Pro enables rapid deployment, automated updates, and granular control across apps, data, and AI.</a:t>
                </a:r>
              </a:p>
            </p:txBody>
          </p:sp>
          <p:pic>
            <p:nvPicPr>
              <p:cNvPr id="48" name="Graphic 47">
                <a:extLst>
                  <a:ext uri="{FF2B5EF4-FFF2-40B4-BE49-F238E27FC236}">
                    <a16:creationId xmlns:a16="http://schemas.microsoft.com/office/drawing/2014/main" id="{64E87FAB-5B88-DE9D-4897-A6430E64ADC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544372" y="5792359"/>
                <a:ext cx="179291" cy="179291"/>
              </a:xfrm>
              <a:prstGeom prst="rect">
                <a:avLst/>
              </a:prstGeom>
            </p:spPr>
          </p:pic>
        </p:grpSp>
      </p:grpSp>
      <p:sp>
        <p:nvSpPr>
          <p:cNvPr id="61" name="TextBox 60">
            <a:extLst>
              <a:ext uri="{FF2B5EF4-FFF2-40B4-BE49-F238E27FC236}">
                <a16:creationId xmlns:a16="http://schemas.microsoft.com/office/drawing/2014/main" id="{AB1CEE6E-896B-F506-5AF8-E64BD9115866}"/>
              </a:ext>
            </a:extLst>
          </p:cNvPr>
          <p:cNvSpPr txBox="1"/>
          <p:nvPr/>
        </p:nvSpPr>
        <p:spPr>
          <a:xfrm>
            <a:off x="8372000" y="4382990"/>
            <a:ext cx="3474720" cy="415498"/>
          </a:xfrm>
          <a:prstGeom prst="rect">
            <a:avLst/>
          </a:prstGeom>
          <a:ln w="9525" cap="rnd">
            <a:noFill/>
          </a:ln>
        </p:spPr>
        <p:style>
          <a:lnRef idx="2">
            <a:schemeClr val="accent1"/>
          </a:lnRef>
          <a:fillRef idx="0">
            <a:schemeClr val="accent1"/>
          </a:fillRef>
          <a:effectRef idx="1">
            <a:schemeClr val="accent1"/>
          </a:effectRef>
          <a:fontRef idx="minor">
            <a:schemeClr val="tx1"/>
          </a:fontRef>
        </p:style>
        <p:txBody>
          <a:bodyPr wrap="square" lIns="0" tIns="0" rIns="0" bIns="0" rtlCol="0">
            <a:spAutoFit/>
          </a:bodyPr>
          <a:lstStyle/>
          <a:p>
            <a:pPr defTabSz="457063">
              <a:spcAft>
                <a:spcPts val="600"/>
              </a:spcAft>
              <a:defRPr/>
            </a:pPr>
            <a:r>
              <a:rPr lang="en-US" sz="1100">
                <a:solidFill>
                  <a:srgbClr val="FF00FF"/>
                </a:solidFill>
                <a:latin typeface="Segoe Sans Display Semibold" pitchFamily="2" charset="0"/>
                <a:cs typeface="Segoe Sans Display Semibold" pitchFamily="2" charset="0"/>
              </a:rPr>
              <a:t>[Partner CTA]</a:t>
            </a:r>
          </a:p>
          <a:p>
            <a:pPr defTabSz="457063">
              <a:spcAft>
                <a:spcPts val="600"/>
              </a:spcAft>
              <a:defRPr/>
            </a:pPr>
            <a:r>
              <a:rPr lang="en-US" sz="1000" spc="-20">
                <a:solidFill>
                  <a:srgbClr val="FF00FF"/>
                </a:solidFill>
                <a:latin typeface="Segoe Sans Display" pitchFamily="2" charset="0"/>
                <a:cs typeface="Segoe Sans Display" pitchFamily="2" charset="0"/>
              </a:rPr>
              <a:t>[Partner CTA goes here]</a:t>
            </a:r>
            <a:endParaRPr lang="en-US" sz="800" kern="100">
              <a:solidFill>
                <a:srgbClr val="FF00FF"/>
              </a:solidFill>
              <a:latin typeface="Segoe Sans Display" pitchFamily="2" charset="0"/>
              <a:cs typeface="Segoe Sans Display" pitchFamily="2" charset="0"/>
            </a:endParaRPr>
          </a:p>
        </p:txBody>
      </p:sp>
      <p:sp>
        <p:nvSpPr>
          <p:cNvPr id="62" name="Rectangle: Rounded Corners 61">
            <a:extLst>
              <a:ext uri="{FF2B5EF4-FFF2-40B4-BE49-F238E27FC236}">
                <a16:creationId xmlns:a16="http://schemas.microsoft.com/office/drawing/2014/main" id="{F6E0765B-D9E6-BCB8-8C98-1EBD7BF202C3}"/>
              </a:ext>
            </a:extLst>
          </p:cNvPr>
          <p:cNvSpPr/>
          <p:nvPr/>
        </p:nvSpPr>
        <p:spPr>
          <a:xfrm>
            <a:off x="10934700" y="139896"/>
            <a:ext cx="1064325" cy="373444"/>
          </a:xfrm>
          <a:prstGeom prst="round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latin typeface="Segoe Sans Display" pitchFamily="2" charset="0"/>
                <a:cs typeface="Segoe Sans Display" pitchFamily="2" charset="0"/>
              </a:rPr>
              <a:t>Partner Logo</a:t>
            </a:r>
          </a:p>
        </p:txBody>
      </p:sp>
      <p:sp>
        <p:nvSpPr>
          <p:cNvPr id="3" name="TextBox 2">
            <a:extLst>
              <a:ext uri="{FF2B5EF4-FFF2-40B4-BE49-F238E27FC236}">
                <a16:creationId xmlns:a16="http://schemas.microsoft.com/office/drawing/2014/main" id="{6260CAAE-A9E2-ABC7-5740-07FF532176E1}"/>
              </a:ext>
            </a:extLst>
          </p:cNvPr>
          <p:cNvSpPr txBox="1"/>
          <p:nvPr/>
        </p:nvSpPr>
        <p:spPr>
          <a:xfrm>
            <a:off x="8365420" y="5431922"/>
            <a:ext cx="3388319" cy="1015663"/>
          </a:xfrm>
          <a:prstGeom prst="rect">
            <a:avLst/>
          </a:prstGeom>
          <a:ln w="9525" cap="rnd">
            <a:noFill/>
          </a:ln>
        </p:spPr>
        <p:style>
          <a:lnRef idx="2">
            <a:schemeClr val="accent1"/>
          </a:lnRef>
          <a:fillRef idx="0">
            <a:schemeClr val="accent1"/>
          </a:fillRef>
          <a:effectRef idx="1">
            <a:schemeClr val="accent1"/>
          </a:effectRef>
          <a:fontRef idx="minor">
            <a:schemeClr val="tx1"/>
          </a:fontRef>
        </p:style>
        <p:txBody>
          <a:bodyPr wrap="square" lIns="0" tIns="0" rIns="0" bIns="0" rtlCol="0" anchor="t">
            <a:spAutoFit/>
          </a:bodyPr>
          <a:lstStyle/>
          <a:p>
            <a:pPr defTabSz="914089">
              <a:defRPr/>
            </a:pPr>
            <a:r>
              <a:rPr lang="en-US" sz="600" baseline="30000">
                <a:solidFill>
                  <a:prstClr val="white"/>
                </a:solidFill>
                <a:latin typeface="Segoe Sans Display"/>
                <a:cs typeface="Segoe Sans Display"/>
              </a:rPr>
              <a:t>1</a:t>
            </a:r>
            <a:r>
              <a:rPr lang="en-US" sz="600">
                <a:solidFill>
                  <a:prstClr val="white"/>
                </a:solidFill>
                <a:latin typeface="Segoe Sans Display"/>
                <a:cs typeface="Segoe Sans Display"/>
              </a:rPr>
              <a:t>Battery life varies based on settings, usage, device and other factors.</a:t>
            </a:r>
            <a:endParaRPr lang="en-US"/>
          </a:p>
          <a:p>
            <a:pPr defTabSz="914089">
              <a:defRPr/>
            </a:pPr>
            <a:r>
              <a:rPr lang="en-US" sz="600" baseline="30000">
                <a:solidFill>
                  <a:prstClr val="white"/>
                </a:solidFill>
                <a:latin typeface="Segoe Sans Display"/>
                <a:cs typeface="Segoe Sans Display"/>
              </a:rPr>
              <a:t>2</a:t>
            </a:r>
            <a:r>
              <a:rPr lang="en-US" sz="600">
                <a:solidFill>
                  <a:prstClr val="white"/>
                </a:solidFill>
                <a:latin typeface="Segoe Sans Display"/>
                <a:cs typeface="Segoe Sans Display"/>
              </a:rPr>
              <a:t>Commissioned study delivered by Forrester Consulting “The Total Economic Impact™ of Windows 11 Pro Devices”, December 2022.  Note, quantified benefits reflect results over three years combined into a single composite organization that generates $1 billion in annual revenue, has 2,000 employees, refreshes hardware on a four-year cycle, and migrates the entirety of its workforce to Windows 11 devices.</a:t>
            </a:r>
            <a:endParaRPr lang="en-US"/>
          </a:p>
          <a:p>
            <a:pPr defTabSz="914089">
              <a:defRPr/>
            </a:pPr>
            <a:r>
              <a:rPr lang="en-US" sz="600" baseline="30000">
                <a:solidFill>
                  <a:prstClr val="white"/>
                </a:solidFill>
                <a:latin typeface="Segoe Sans Display"/>
                <a:cs typeface="Segoe Sans Display"/>
              </a:rPr>
              <a:t>3</a:t>
            </a:r>
            <a:r>
              <a:rPr lang="en-US" sz="600">
                <a:solidFill>
                  <a:prstClr val="white"/>
                </a:solidFill>
                <a:latin typeface="Segoe Sans Display"/>
                <a:cs typeface="Segoe Sans Display"/>
              </a:rPr>
              <a:t>Compared to Windows 10 devices. </a:t>
            </a:r>
            <a:r>
              <a:rPr lang="en-US" sz="600">
                <a:solidFill>
                  <a:prstClr val="white"/>
                </a:solidFill>
                <a:latin typeface="Segoe Sans Display"/>
                <a:cs typeface="Segoe Sans Display"/>
                <a:hlinkClick r:id="rId26">
                  <a:extLst>
                    <a:ext uri="{A12FA001-AC4F-418D-AE19-62706E023703}">
                      <ahyp:hlinkClr xmlns:ahyp="http://schemas.microsoft.com/office/drawing/2018/hyperlinkcolor" val="tx"/>
                    </a:ext>
                  </a:extLst>
                </a:hlinkClick>
              </a:rPr>
              <a:t>Improve your day-to-day experience with Windows 11 Pro laptops</a:t>
            </a:r>
            <a:r>
              <a:rPr lang="en-US" sz="600">
                <a:solidFill>
                  <a:prstClr val="white"/>
                </a:solidFill>
                <a:latin typeface="Segoe Sans Display"/>
                <a:cs typeface="Segoe Sans Display"/>
              </a:rPr>
              <a:t>, Principled Technologies, February 2023. </a:t>
            </a:r>
            <a:endParaRPr lang="en-US">
              <a:solidFill>
                <a:prstClr val="white"/>
              </a:solidFill>
            </a:endParaRPr>
          </a:p>
          <a:p>
            <a:pPr defTabSz="914089">
              <a:defRPr/>
            </a:pPr>
            <a:r>
              <a:rPr lang="en-US" sz="600" baseline="30000">
                <a:solidFill>
                  <a:prstClr val="white"/>
                </a:solidFill>
                <a:latin typeface="Segoe Sans Display"/>
                <a:cs typeface="Segoe Sans Display"/>
              </a:rPr>
              <a:t>4</a:t>
            </a:r>
            <a:r>
              <a:rPr lang="en-US" sz="600">
                <a:solidFill>
                  <a:prstClr val="white"/>
                </a:solidFill>
                <a:latin typeface="Segoe Sans Display"/>
                <a:cs typeface="Segoe Sans Display"/>
              </a:rPr>
              <a:t>Windows 11 Survey Report. </a:t>
            </a:r>
            <a:r>
              <a:rPr lang="en-US" sz="600" err="1">
                <a:solidFill>
                  <a:prstClr val="white"/>
                </a:solidFill>
                <a:latin typeface="Segoe Sans Display"/>
                <a:cs typeface="Segoe Sans Display"/>
              </a:rPr>
              <a:t>Techaisle</a:t>
            </a:r>
            <a:r>
              <a:rPr lang="en-US" sz="600">
                <a:solidFill>
                  <a:prstClr val="white"/>
                </a:solidFill>
                <a:latin typeface="Segoe Sans Display"/>
                <a:cs typeface="Segoe Sans Display"/>
              </a:rPr>
              <a:t>, February 2022. Windows 11 results are in comparison with Windows 10 devices. </a:t>
            </a:r>
            <a:endParaRPr lang="en-US">
              <a:solidFill>
                <a:prstClr val="white"/>
              </a:solidFill>
            </a:endParaRPr>
          </a:p>
          <a:p>
            <a:pPr defTabSz="914089">
              <a:defRPr/>
            </a:pPr>
            <a:endParaRPr lang="en-US" sz="600">
              <a:solidFill>
                <a:prstClr val="white"/>
              </a:solidFill>
              <a:latin typeface="Segoe Sans Display"/>
              <a:cs typeface="Segoe Sans Display"/>
            </a:endParaRPr>
          </a:p>
        </p:txBody>
      </p:sp>
    </p:spTree>
    <p:extLst>
      <p:ext uri="{BB962C8B-B14F-4D97-AF65-F5344CB8AC3E}">
        <p14:creationId xmlns:p14="http://schemas.microsoft.com/office/powerpoint/2010/main" val="298625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3FA"/>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55F05DEE-E5C5-7FE5-BFC3-36973F69D0B1}"/>
              </a:ext>
            </a:extLst>
          </p:cNvPr>
          <p:cNvSpPr>
            <a:spLocks noGrp="1" noRot="1" noMove="1" noResize="1" noEditPoints="1" noAdjustHandles="1" noChangeArrowheads="1" noChangeShapeType="1"/>
          </p:cNvSpPr>
          <p:nvPr/>
        </p:nvSpPr>
        <p:spPr>
          <a:xfrm>
            <a:off x="7642302" y="0"/>
            <a:ext cx="4546523"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Aptos" panose="02110004020202020204"/>
            </a:endParaRPr>
          </a:p>
        </p:txBody>
      </p:sp>
      <p:sp>
        <p:nvSpPr>
          <p:cNvPr id="51" name="Rectangle 50">
            <a:extLst>
              <a:ext uri="{FF2B5EF4-FFF2-40B4-BE49-F238E27FC236}">
                <a16:creationId xmlns:a16="http://schemas.microsoft.com/office/drawing/2014/main" id="{13612B95-7FBB-2557-30D0-3265ADD994A2}"/>
              </a:ext>
            </a:extLst>
          </p:cNvPr>
          <p:cNvSpPr>
            <a:spLocks noGrp="1" noRot="1" noMove="1" noResize="1" noEditPoints="1" noAdjustHandles="1" noChangeArrowheads="1" noChangeShapeType="1"/>
          </p:cNvSpPr>
          <p:nvPr/>
        </p:nvSpPr>
        <p:spPr>
          <a:xfrm flipH="1">
            <a:off x="-3" y="0"/>
            <a:ext cx="3420535"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Aptos" panose="02110004020202020204"/>
            </a:endParaRPr>
          </a:p>
        </p:txBody>
      </p:sp>
      <p:sp>
        <p:nvSpPr>
          <p:cNvPr id="56" name="TextBox 55">
            <a:extLst>
              <a:ext uri="{FF2B5EF4-FFF2-40B4-BE49-F238E27FC236}">
                <a16:creationId xmlns:a16="http://schemas.microsoft.com/office/drawing/2014/main" id="{9EF3D1D3-F179-E878-DBA6-ECFD5DB29D42}"/>
              </a:ext>
            </a:extLst>
          </p:cNvPr>
          <p:cNvSpPr txBox="1"/>
          <p:nvPr/>
        </p:nvSpPr>
        <p:spPr>
          <a:xfrm>
            <a:off x="3640502" y="546844"/>
            <a:ext cx="3756473" cy="1027974"/>
          </a:xfrm>
          <a:prstGeom prst="rect">
            <a:avLst/>
          </a:prstGeom>
          <a:noFill/>
        </p:spPr>
        <p:txBody>
          <a:bodyPr wrap="square" lIns="0" tIns="0" rIns="0" bIns="0" rtlCol="0" anchor="t">
            <a:spAutoFit/>
          </a:bodyPr>
          <a:lstStyle/>
          <a:p>
            <a:pPr defTabSz="685594">
              <a:lnSpc>
                <a:spcPct val="120000"/>
              </a:lnSpc>
              <a:spcAft>
                <a:spcPts val="600"/>
              </a:spcAft>
              <a:defRPr/>
            </a:pPr>
            <a:r>
              <a:rPr lang="en-US" sz="900">
                <a:solidFill>
                  <a:srgbClr val="0078D4"/>
                </a:solidFill>
                <a:latin typeface="Segoe Sans Display Semibold" pitchFamily="2" charset="0"/>
                <a:cs typeface="Segoe Sans Display Semibold" pitchFamily="2" charset="0"/>
              </a:rPr>
              <a:t>Conversation-starters</a:t>
            </a:r>
          </a:p>
          <a:p>
            <a:pPr marL="128588" indent="-128588" defTabSz="514350">
              <a:spcAft>
                <a:spcPts val="600"/>
              </a:spcAft>
              <a:buFont typeface="Arial" panose="020B0604020202020204" pitchFamily="34" charset="0"/>
              <a:buChar char="•"/>
              <a:defRPr/>
            </a:pPr>
            <a:r>
              <a:rPr lang="en-US" sz="900">
                <a:latin typeface="Segoe Sans Display" pitchFamily="2" charset="0"/>
                <a:cs typeface="Segoe Sans Display" pitchFamily="2" charset="0"/>
              </a:rPr>
              <a:t>What is your plan to migrate to Windows 11 ahead of Windows 10 EOS?</a:t>
            </a:r>
          </a:p>
          <a:p>
            <a:pPr marL="128588" indent="-128588" defTabSz="514350">
              <a:spcAft>
                <a:spcPts val="600"/>
              </a:spcAft>
              <a:buFont typeface="Arial" panose="020B0604020202020204" pitchFamily="34" charset="0"/>
              <a:buChar char="•"/>
              <a:defRPr/>
            </a:pPr>
            <a:r>
              <a:rPr lang="en-US" sz="900">
                <a:latin typeface="Segoe Sans Display" pitchFamily="2" charset="0"/>
                <a:cs typeface="Segoe Sans Display" pitchFamily="2" charset="0"/>
              </a:rPr>
              <a:t>Have you assessed which devices are ineligible for upgrade?</a:t>
            </a:r>
          </a:p>
          <a:p>
            <a:pPr marL="128588" indent="-128588" defTabSz="514350">
              <a:spcAft>
                <a:spcPts val="600"/>
              </a:spcAft>
              <a:buFont typeface="Arial" panose="020B0604020202020204" pitchFamily="34" charset="0"/>
              <a:buChar char="•"/>
              <a:defRPr/>
            </a:pPr>
            <a:r>
              <a:rPr lang="en-US" sz="900">
                <a:latin typeface="Segoe Sans Display" pitchFamily="2" charset="0"/>
                <a:cs typeface="Segoe Sans Display" pitchFamily="2" charset="0"/>
              </a:rPr>
              <a:t>How are you managing identities, deployment, and security policies?</a:t>
            </a:r>
          </a:p>
          <a:p>
            <a:pPr marL="128588" indent="-128588" defTabSz="514350">
              <a:spcAft>
                <a:spcPts val="600"/>
              </a:spcAft>
              <a:buFont typeface="Arial" panose="020B0604020202020204" pitchFamily="34" charset="0"/>
              <a:buChar char="•"/>
              <a:defRPr/>
            </a:pPr>
            <a:r>
              <a:rPr lang="en-US" sz="900">
                <a:latin typeface="Segoe Sans Display" pitchFamily="2" charset="0"/>
                <a:cs typeface="Segoe Sans Display" pitchFamily="2" charset="0"/>
              </a:rPr>
              <a:t>What apps are you using, and where are employees located?</a:t>
            </a:r>
          </a:p>
        </p:txBody>
      </p:sp>
      <p:sp>
        <p:nvSpPr>
          <p:cNvPr id="57" name="Title 1">
            <a:extLst>
              <a:ext uri="{FF2B5EF4-FFF2-40B4-BE49-F238E27FC236}">
                <a16:creationId xmlns:a16="http://schemas.microsoft.com/office/drawing/2014/main" id="{737FDB7F-7E32-4E29-6B99-6A7BDCFF14F9}"/>
              </a:ext>
            </a:extLst>
          </p:cNvPr>
          <p:cNvSpPr txBox="1">
            <a:spLocks/>
          </p:cNvSpPr>
          <p:nvPr/>
        </p:nvSpPr>
        <p:spPr>
          <a:xfrm>
            <a:off x="7915741" y="546844"/>
            <a:ext cx="3999643" cy="4177554"/>
          </a:xfrm>
          <a:prstGeom prst="rect">
            <a:avLst/>
          </a:prstGeom>
          <a:noFill/>
        </p:spPr>
        <p:txBody>
          <a:bodyPr wrap="square" lIns="0" tIns="0" rIns="0" bIns="0">
            <a:spAutoFit/>
          </a:bodyPr>
          <a:lstStyle>
            <a:defPPr>
              <a:defRPr lang="en-US"/>
            </a:defPPr>
            <a:lvl1pPr marR="0" lvl="0" indent="0" defTabSz="1097280" fontAlgn="auto">
              <a:lnSpc>
                <a:spcPct val="120000"/>
              </a:lnSpc>
              <a:spcBef>
                <a:spcPts val="0"/>
              </a:spcBef>
              <a:spcAft>
                <a:spcPts val="0"/>
              </a:spcAft>
              <a:buClrTx/>
              <a:buSzTx/>
              <a:buFontTx/>
              <a:buNone/>
              <a:tabLst/>
              <a:defRPr kumimoji="0" sz="900" b="0" i="0" u="none" strike="noStrike" cap="none" spc="0" normalizeH="0" baseline="0">
                <a:ln>
                  <a:noFill/>
                </a:ln>
                <a:solidFill>
                  <a:prstClr val="white"/>
                </a:solidFill>
                <a:effectLst/>
                <a:uLnTx/>
                <a:uFillTx/>
                <a:latin typeface="Segoe Sans Display" pitchFamily="2" charset="0"/>
                <a:cs typeface="Segoe Sans Display" pitchFamily="2" charset="0"/>
              </a:defRPr>
            </a:lvl1pPr>
          </a:lstStyle>
          <a:p>
            <a:pPr defTabSz="685594">
              <a:spcAft>
                <a:spcPts val="600"/>
              </a:spcAft>
              <a:defRPr/>
            </a:pPr>
            <a:r>
              <a:rPr lang="en-US">
                <a:solidFill>
                  <a:srgbClr val="0078D4"/>
                </a:solidFill>
                <a:latin typeface="Segoe Sans Display Semibold" pitchFamily="2" charset="0"/>
                <a:cs typeface="Segoe Sans Display Semibold" pitchFamily="2" charset="0"/>
              </a:rPr>
              <a:t>Customer objection handling</a:t>
            </a:r>
          </a:p>
          <a:p>
            <a:pPr>
              <a:lnSpc>
                <a:spcPct val="110000"/>
              </a:lnSpc>
            </a:pPr>
            <a:r>
              <a:rPr lang="en-US">
                <a:solidFill>
                  <a:schemeClr val="tx1"/>
                </a:solidFill>
                <a:latin typeface="Segoe Sans Display Semibold" pitchFamily="2" charset="0"/>
                <a:cs typeface="Segoe Sans Display Semibold" pitchFamily="2" charset="0"/>
              </a:rPr>
              <a:t>Our Windows 10 PCs work fine.</a:t>
            </a:r>
          </a:p>
          <a:p>
            <a:pPr>
              <a:lnSpc>
                <a:spcPct val="110000"/>
              </a:lnSpc>
              <a:spcAft>
                <a:spcPts val="600"/>
              </a:spcAft>
            </a:pPr>
            <a:r>
              <a:rPr lang="en-US" sz="850">
                <a:solidFill>
                  <a:schemeClr val="tx1"/>
                </a:solidFill>
              </a:rPr>
              <a:t>New Windows 11 Pro devices are designed for the latest AI-enhanced features to help improve insights and efficiency. Older devices may be costing more than you realize in management time, security risk, and lower productivity.  Outdated technology also dampens employee satisfaction.</a:t>
            </a:r>
          </a:p>
          <a:p>
            <a:pPr>
              <a:lnSpc>
                <a:spcPct val="110000"/>
              </a:lnSpc>
            </a:pPr>
            <a:r>
              <a:rPr lang="en-US">
                <a:solidFill>
                  <a:schemeClr val="tx1"/>
                </a:solidFill>
                <a:latin typeface="Segoe Sans Display Semibold" pitchFamily="2" charset="0"/>
                <a:cs typeface="Segoe Sans Display Semibold" pitchFamily="2" charset="0"/>
              </a:rPr>
              <a:t>I love my Windows 10 PC.</a:t>
            </a:r>
          </a:p>
          <a:p>
            <a:pPr>
              <a:lnSpc>
                <a:spcPct val="110000"/>
              </a:lnSpc>
              <a:spcAft>
                <a:spcPts val="600"/>
              </a:spcAft>
            </a:pPr>
            <a:r>
              <a:rPr lang="en-US" sz="850">
                <a:solidFill>
                  <a:schemeClr val="tx1"/>
                </a:solidFill>
              </a:rPr>
              <a:t>With Windows 11, you can save time and effort. New PCs start faster, simplify workflows, run apps better and faster, and support innovations like Copilot. Plus, new devices have longer battery life and come in a variety of sleek, versatile form factors making it easy to work anywhere.</a:t>
            </a:r>
          </a:p>
          <a:p>
            <a:pPr>
              <a:lnSpc>
                <a:spcPct val="110000"/>
              </a:lnSpc>
            </a:pPr>
            <a:r>
              <a:rPr lang="en-US">
                <a:solidFill>
                  <a:schemeClr val="tx1"/>
                </a:solidFill>
                <a:latin typeface="Segoe Sans Display Semibold" pitchFamily="2" charset="0"/>
                <a:cs typeface="Segoe Sans Display Semibold" pitchFamily="2" charset="0"/>
              </a:rPr>
              <a:t>I am planning to move to Windows 11.</a:t>
            </a:r>
          </a:p>
          <a:p>
            <a:pPr>
              <a:lnSpc>
                <a:spcPct val="110000"/>
              </a:lnSpc>
              <a:spcAft>
                <a:spcPts val="600"/>
              </a:spcAft>
            </a:pPr>
            <a:r>
              <a:rPr lang="en-US" sz="850">
                <a:solidFill>
                  <a:schemeClr val="tx1"/>
                </a:solidFill>
              </a:rPr>
              <a:t>What is your upgrade roadmap? It’s essential to identify which PCs are ineligible for upgrade. Upgrading eligible existing devises is as easy as a feature update. For easy assessment use Endpoint analytics with Microsoft Intune or Configuration Manager. You can use this resource to plan your upgrade to Windows 11.</a:t>
            </a:r>
          </a:p>
          <a:p>
            <a:pPr>
              <a:lnSpc>
                <a:spcPct val="110000"/>
              </a:lnSpc>
            </a:pPr>
            <a:r>
              <a:rPr lang="en-US">
                <a:solidFill>
                  <a:schemeClr val="tx1"/>
                </a:solidFill>
                <a:latin typeface="Segoe Sans Display Semibold" pitchFamily="2" charset="0"/>
                <a:cs typeface="Segoe Sans Display Semibold" pitchFamily="2" charset="0"/>
              </a:rPr>
              <a:t>Windows 10 won’t work with my apps.</a:t>
            </a:r>
          </a:p>
          <a:p>
            <a:pPr>
              <a:lnSpc>
                <a:spcPct val="110000"/>
              </a:lnSpc>
              <a:spcAft>
                <a:spcPts val="600"/>
              </a:spcAft>
            </a:pPr>
            <a:r>
              <a:rPr lang="en-US" sz="850">
                <a:solidFill>
                  <a:schemeClr val="tx1"/>
                </a:solidFill>
              </a:rPr>
              <a:t>Most Windows 10 applications are compatible with Windows 11—and the App Assure program is available to resolve issues at no charge. Windows also supports the broadest app, peripheral, and device ecosystem, so you can choose the setup that’s right for your business.  </a:t>
            </a:r>
          </a:p>
          <a:p>
            <a:pPr>
              <a:lnSpc>
                <a:spcPct val="110000"/>
              </a:lnSpc>
            </a:pPr>
            <a:r>
              <a:rPr lang="en-US">
                <a:solidFill>
                  <a:schemeClr val="tx1"/>
                </a:solidFill>
                <a:latin typeface="Segoe Sans Display Semibold" pitchFamily="2" charset="0"/>
                <a:cs typeface="Segoe Sans Display Semibold" pitchFamily="2" charset="0"/>
              </a:rPr>
              <a:t>I have lots of time until the EOS deadline.</a:t>
            </a:r>
          </a:p>
          <a:p>
            <a:pPr>
              <a:lnSpc>
                <a:spcPct val="110000"/>
              </a:lnSpc>
              <a:spcAft>
                <a:spcPts val="600"/>
              </a:spcAft>
            </a:pPr>
            <a:r>
              <a:rPr lang="en-US" sz="850">
                <a:solidFill>
                  <a:schemeClr val="tx1"/>
                </a:solidFill>
              </a:rPr>
              <a:t>We highly recommend you start now. A well-structured and phased approach ensures a smoother transition, minimizes disruptions, and maximizes the benefits of upgrading to Windows 11. Plus, why wait to get a competitive edge with AI-enhanced productivity, or delay protecting your business with the most secure Windows ever?</a:t>
            </a:r>
          </a:p>
        </p:txBody>
      </p:sp>
      <p:pic>
        <p:nvPicPr>
          <p:cNvPr id="67" name="Picture 66">
            <a:extLst>
              <a:ext uri="{FF2B5EF4-FFF2-40B4-BE49-F238E27FC236}">
                <a16:creationId xmlns:a16="http://schemas.microsoft.com/office/drawing/2014/main" id="{C9569556-1628-507D-705C-CD8E724AA80F}"/>
              </a:ext>
            </a:extLst>
          </p:cNvPr>
          <p:cNvPicPr>
            <a:picLocks noChangeAspect="1"/>
          </p:cNvPicPr>
          <p:nvPr/>
        </p:nvPicPr>
        <p:blipFill>
          <a:blip r:embed="rId3"/>
          <a:stretch>
            <a:fillRect/>
          </a:stretch>
        </p:blipFill>
        <p:spPr>
          <a:xfrm>
            <a:off x="316578" y="2458803"/>
            <a:ext cx="2763770" cy="1554620"/>
          </a:xfrm>
          <a:prstGeom prst="rect">
            <a:avLst/>
          </a:prstGeom>
        </p:spPr>
      </p:pic>
      <p:sp>
        <p:nvSpPr>
          <p:cNvPr id="69" name="Subtitle 2">
            <a:extLst>
              <a:ext uri="{FF2B5EF4-FFF2-40B4-BE49-F238E27FC236}">
                <a16:creationId xmlns:a16="http://schemas.microsoft.com/office/drawing/2014/main" id="{E2AF2FAA-EE26-A91B-0785-28DAF35AB9F9}"/>
              </a:ext>
            </a:extLst>
          </p:cNvPr>
          <p:cNvSpPr txBox="1">
            <a:spLocks/>
          </p:cNvSpPr>
          <p:nvPr/>
        </p:nvSpPr>
        <p:spPr>
          <a:xfrm>
            <a:off x="316578" y="1107853"/>
            <a:ext cx="2890770" cy="1123384"/>
          </a:xfrm>
          <a:prstGeom prst="rect">
            <a:avLst/>
          </a:prstGeom>
          <a:noFill/>
        </p:spPr>
        <p:txBody>
          <a:bodyPr wrap="square" lIns="0" tIns="0" rIns="0" bIns="0" rtlCol="0">
            <a:spAutoFit/>
          </a:bodyPr>
          <a:lstStyle>
            <a:defPPr>
              <a:defRPr lang="en-US"/>
            </a:defPPr>
            <a:lvl1pPr marR="0" lvl="0" indent="0" defTabSz="914400" fontAlgn="auto">
              <a:lnSpc>
                <a:spcPct val="100000"/>
              </a:lnSpc>
              <a:spcBef>
                <a:spcPts val="0"/>
              </a:spcBef>
              <a:spcAft>
                <a:spcPts val="0"/>
              </a:spcAft>
              <a:buClrTx/>
              <a:buSzTx/>
              <a:buFontTx/>
              <a:buNone/>
              <a:tabLst/>
              <a:defRPr kumimoji="0" sz="4800" b="0" i="0" u="none" strike="noStrike" cap="none" spc="0" normalizeH="0" baseline="0">
                <a:ln>
                  <a:noFill/>
                </a:ln>
                <a:gradFill flip="none" rotWithShape="1">
                  <a:gsLst>
                    <a:gs pos="98544">
                      <a:srgbClr val="08101B"/>
                    </a:gs>
                    <a:gs pos="72000">
                      <a:srgbClr val="1E3560"/>
                    </a:gs>
                    <a:gs pos="0">
                      <a:srgbClr val="457BDB"/>
                    </a:gs>
                    <a:gs pos="23000">
                      <a:srgbClr val="457BDB"/>
                    </a:gs>
                  </a:gsLst>
                  <a:path path="circle">
                    <a:fillToRect l="50000" t="-80000" r="50000" b="180000"/>
                  </a:path>
                  <a:tileRect/>
                </a:gradFill>
                <a:effectLst/>
                <a:uLnTx/>
                <a:uFillTx/>
                <a:latin typeface="Segoe Sans Display" pitchFamily="2" charset="0"/>
                <a:cs typeface="Segoe Sans Display" pitchFamily="2" charset="0"/>
              </a:defRPr>
            </a:lvl1pPr>
            <a:lvl2pPr defTabSz="914400"/>
            <a:lvl3pPr defTabSz="914400"/>
            <a:lvl4pPr defTabSz="914400"/>
            <a:lvl5pPr defTabSz="914400"/>
            <a:lvl6pPr defTabSz="914400"/>
            <a:lvl7pPr defTabSz="914400"/>
            <a:lvl8pPr defTabSz="914400"/>
            <a:lvl9pPr defTabSz="914400"/>
          </a:lstStyle>
          <a:p>
            <a:pPr>
              <a:spcAft>
                <a:spcPts val="600"/>
              </a:spcAft>
            </a:pPr>
            <a:r>
              <a:rPr lang="en-US" sz="2500">
                <a:solidFill>
                  <a:srgbClr val="0078D4"/>
                </a:solidFill>
              </a:rPr>
              <a:t>Partner ready companion to flyer</a:t>
            </a:r>
          </a:p>
          <a:p>
            <a:r>
              <a:rPr lang="en-US" sz="1800">
                <a:solidFill>
                  <a:schemeClr val="tx1"/>
                </a:solidFill>
              </a:rPr>
              <a:t>Windows 10 EOS, FY25Q2</a:t>
            </a:r>
          </a:p>
        </p:txBody>
      </p:sp>
      <p:sp>
        <p:nvSpPr>
          <p:cNvPr id="70" name="TextBox 69">
            <a:extLst>
              <a:ext uri="{FF2B5EF4-FFF2-40B4-BE49-F238E27FC236}">
                <a16:creationId xmlns:a16="http://schemas.microsoft.com/office/drawing/2014/main" id="{33C5432F-23D2-73DB-46D8-592E5C9A13B7}"/>
              </a:ext>
            </a:extLst>
          </p:cNvPr>
          <p:cNvSpPr txBox="1"/>
          <p:nvPr/>
        </p:nvSpPr>
        <p:spPr>
          <a:xfrm>
            <a:off x="3640503" y="1863223"/>
            <a:ext cx="3756474" cy="658642"/>
          </a:xfrm>
          <a:prstGeom prst="rect">
            <a:avLst/>
          </a:prstGeom>
          <a:noFill/>
        </p:spPr>
        <p:txBody>
          <a:bodyPr wrap="square" lIns="0" tIns="0" rIns="0" bIns="0" rtlCol="0" anchor="t">
            <a:spAutoFit/>
          </a:bodyPr>
          <a:lstStyle/>
          <a:p>
            <a:pPr defTabSz="685594">
              <a:lnSpc>
                <a:spcPct val="120000"/>
              </a:lnSpc>
              <a:spcAft>
                <a:spcPts val="600"/>
              </a:spcAft>
              <a:defRPr/>
            </a:pPr>
            <a:r>
              <a:rPr lang="en-US" sz="900">
                <a:solidFill>
                  <a:srgbClr val="0078D4"/>
                </a:solidFill>
                <a:latin typeface="Segoe Sans Display Semibold" pitchFamily="2" charset="0"/>
                <a:cs typeface="Segoe Sans Display Semibold" pitchFamily="2" charset="0"/>
              </a:rPr>
              <a:t>Windows 11 Pro value prop</a:t>
            </a:r>
          </a:p>
          <a:p>
            <a:pPr defTabSz="514350">
              <a:spcAft>
                <a:spcPts val="600"/>
              </a:spcAft>
              <a:defRPr/>
            </a:pPr>
            <a:r>
              <a:rPr lang="en-US" sz="900">
                <a:latin typeface="Segoe Sans Display" pitchFamily="2" charset="0"/>
                <a:cs typeface="Segoe Sans Display" pitchFamily="2" charset="0"/>
              </a:rPr>
              <a:t>Windows 11 Pro PCs built for game-changing AI, faster performance, and the most powerful Windows security by default. You can solve problems faster and speed workflows with intelligent business-ready devices. </a:t>
            </a:r>
          </a:p>
        </p:txBody>
      </p:sp>
      <p:sp>
        <p:nvSpPr>
          <p:cNvPr id="71" name="TextBox 70">
            <a:extLst>
              <a:ext uri="{FF2B5EF4-FFF2-40B4-BE49-F238E27FC236}">
                <a16:creationId xmlns:a16="http://schemas.microsoft.com/office/drawing/2014/main" id="{7B668ED0-5C2E-C7F5-0B83-6D362D0BA329}"/>
              </a:ext>
            </a:extLst>
          </p:cNvPr>
          <p:cNvSpPr txBox="1"/>
          <p:nvPr/>
        </p:nvSpPr>
        <p:spPr>
          <a:xfrm>
            <a:off x="3640502" y="2810270"/>
            <a:ext cx="3756473" cy="1520416"/>
          </a:xfrm>
          <a:prstGeom prst="rect">
            <a:avLst/>
          </a:prstGeom>
          <a:noFill/>
        </p:spPr>
        <p:txBody>
          <a:bodyPr wrap="square" lIns="0" tIns="0" rIns="0" bIns="0" rtlCol="0" anchor="t">
            <a:spAutoFit/>
          </a:bodyPr>
          <a:lstStyle/>
          <a:p>
            <a:pPr defTabSz="685594">
              <a:lnSpc>
                <a:spcPct val="120000"/>
              </a:lnSpc>
              <a:spcAft>
                <a:spcPts val="600"/>
              </a:spcAft>
              <a:defRPr/>
            </a:pPr>
            <a:r>
              <a:rPr lang="en-US" sz="900">
                <a:solidFill>
                  <a:srgbClr val="0078D4"/>
                </a:solidFill>
                <a:latin typeface="Segoe Sans Display Semibold" pitchFamily="2" charset="0"/>
                <a:cs typeface="Segoe Sans Display Semibold" pitchFamily="2" charset="0"/>
              </a:rPr>
              <a:t>Key statistics for modern Windows 11 Pro devices </a:t>
            </a:r>
          </a:p>
          <a:p>
            <a:pPr defTabSz="514350">
              <a:spcAft>
                <a:spcPts val="600"/>
              </a:spcAft>
              <a:defRPr/>
            </a:pPr>
            <a:r>
              <a:rPr lang="en-US" sz="900">
                <a:latin typeface="Segoe Sans Display" pitchFamily="2" charset="0"/>
                <a:cs typeface="Segoe Sans Display" pitchFamily="2" charset="0"/>
              </a:rPr>
              <a:t>Multiple studies of Windows 11 Pro on new devices reveal that commercial organizations are experiencing true business value and tangible benefits, including:</a:t>
            </a:r>
          </a:p>
          <a:p>
            <a:pPr marL="111125" indent="-111125" defTabSz="514350">
              <a:spcAft>
                <a:spcPts val="600"/>
              </a:spcAft>
              <a:buFont typeface="Arial" panose="020B0604020202020204" pitchFamily="34" charset="0"/>
              <a:buChar char="•"/>
              <a:defRPr/>
            </a:pPr>
            <a:r>
              <a:rPr lang="en-US" sz="900">
                <a:latin typeface="Segoe Sans Display Semibold" pitchFamily="2" charset="0"/>
                <a:cs typeface="Segoe Sans Display Semibold" pitchFamily="2" charset="0"/>
              </a:rPr>
              <a:t>42% </a:t>
            </a:r>
            <a:r>
              <a:rPr lang="en-US" sz="900">
                <a:latin typeface="Segoe Sans Display" pitchFamily="2" charset="0"/>
                <a:cs typeface="Segoe Sans Display" pitchFamily="2" charset="0"/>
              </a:rPr>
              <a:t>faster completion of demanding workloads on average </a:t>
            </a:r>
          </a:p>
          <a:p>
            <a:pPr marL="111125" indent="-111125" defTabSz="514350">
              <a:spcAft>
                <a:spcPts val="600"/>
              </a:spcAft>
              <a:buFont typeface="Arial" panose="020B0604020202020204" pitchFamily="34" charset="0"/>
              <a:buChar char="•"/>
              <a:defRPr/>
            </a:pPr>
            <a:r>
              <a:rPr lang="en-US" sz="900">
                <a:latin typeface="Segoe Sans Display Semibold" pitchFamily="2" charset="0"/>
                <a:cs typeface="Segoe Sans Display Semibold" pitchFamily="2" charset="0"/>
              </a:rPr>
              <a:t>50% </a:t>
            </a:r>
            <a:r>
              <a:rPr lang="en-US" sz="900">
                <a:latin typeface="Segoe Sans Display" pitchFamily="2" charset="0"/>
                <a:cs typeface="Segoe Sans Display" pitchFamily="2" charset="0"/>
              </a:rPr>
              <a:t>faster workflows on average</a:t>
            </a:r>
          </a:p>
          <a:p>
            <a:pPr marL="111125" indent="-111125" defTabSz="514350">
              <a:spcAft>
                <a:spcPts val="600"/>
              </a:spcAft>
              <a:buFont typeface="Arial" panose="020B0604020202020204" pitchFamily="34" charset="0"/>
              <a:buChar char="•"/>
              <a:defRPr/>
            </a:pPr>
            <a:r>
              <a:rPr lang="en-US" sz="900">
                <a:latin typeface="Segoe Sans Display Semibold" pitchFamily="2" charset="0"/>
                <a:cs typeface="Segoe Sans Display Semibold" pitchFamily="2" charset="0"/>
              </a:rPr>
              <a:t>58% </a:t>
            </a:r>
            <a:r>
              <a:rPr lang="en-US" sz="900">
                <a:latin typeface="Segoe Sans Display" pitchFamily="2" charset="0"/>
                <a:cs typeface="Segoe Sans Display" pitchFamily="2" charset="0"/>
              </a:rPr>
              <a:t>reported drop in security incidents</a:t>
            </a:r>
          </a:p>
          <a:p>
            <a:pPr marL="111125" indent="-111125" defTabSz="514350">
              <a:spcAft>
                <a:spcPts val="600"/>
              </a:spcAft>
              <a:buFont typeface="Arial" panose="020B0604020202020204" pitchFamily="34" charset="0"/>
              <a:buChar char="•"/>
              <a:defRPr/>
            </a:pPr>
            <a:r>
              <a:rPr lang="en-US" sz="900">
                <a:latin typeface="Segoe Sans Display Semibold" pitchFamily="2" charset="0"/>
                <a:cs typeface="Segoe Sans Display Semibold" pitchFamily="2" charset="0"/>
              </a:rPr>
              <a:t>80% </a:t>
            </a:r>
            <a:r>
              <a:rPr lang="en-US" sz="900">
                <a:latin typeface="Segoe Sans Display" pitchFamily="2" charset="0"/>
                <a:cs typeface="Segoe Sans Display" pitchFamily="2" charset="0"/>
              </a:rPr>
              <a:t>reported reduction of helpdesk tickets</a:t>
            </a:r>
          </a:p>
        </p:txBody>
      </p:sp>
      <p:sp>
        <p:nvSpPr>
          <p:cNvPr id="72" name="TextBox 71">
            <a:extLst>
              <a:ext uri="{FF2B5EF4-FFF2-40B4-BE49-F238E27FC236}">
                <a16:creationId xmlns:a16="http://schemas.microsoft.com/office/drawing/2014/main" id="{2FAF0A2E-DFAB-D2A4-82C7-E950318E044F}"/>
              </a:ext>
            </a:extLst>
          </p:cNvPr>
          <p:cNvSpPr txBox="1"/>
          <p:nvPr/>
        </p:nvSpPr>
        <p:spPr>
          <a:xfrm>
            <a:off x="3640502" y="4619091"/>
            <a:ext cx="3756473" cy="1458861"/>
          </a:xfrm>
          <a:prstGeom prst="rect">
            <a:avLst/>
          </a:prstGeom>
          <a:noFill/>
        </p:spPr>
        <p:txBody>
          <a:bodyPr wrap="square" lIns="0" tIns="0" rIns="0" bIns="0" rtlCol="0" anchor="t">
            <a:spAutoFit/>
          </a:bodyPr>
          <a:lstStyle/>
          <a:p>
            <a:pPr defTabSz="685594">
              <a:lnSpc>
                <a:spcPct val="120000"/>
              </a:lnSpc>
              <a:spcAft>
                <a:spcPts val="600"/>
              </a:spcAft>
              <a:defRPr/>
            </a:pPr>
            <a:r>
              <a:rPr lang="en-US" sz="900">
                <a:solidFill>
                  <a:srgbClr val="0078D4"/>
                </a:solidFill>
                <a:latin typeface="Segoe Sans Display Semibold" pitchFamily="2" charset="0"/>
                <a:cs typeface="Segoe Sans Display Semibold" pitchFamily="2" charset="0"/>
              </a:rPr>
              <a:t>New Windows 11 Pro PC advantages</a:t>
            </a:r>
          </a:p>
          <a:p>
            <a:pPr marL="111125" indent="-111125" defTabSz="514350">
              <a:spcAft>
                <a:spcPts val="600"/>
              </a:spcAft>
              <a:buFont typeface="Arial" panose="020B0604020202020204" pitchFamily="34" charset="0"/>
              <a:buChar char="•"/>
              <a:defRPr/>
            </a:pPr>
            <a:r>
              <a:rPr lang="en-US" sz="900">
                <a:latin typeface="Segoe Sans Display" pitchFamily="2" charset="0"/>
                <a:cs typeface="Segoe Sans Display" pitchFamily="2" charset="0"/>
              </a:rPr>
              <a:t>Saves time with AI-enhanced workflows</a:t>
            </a:r>
          </a:p>
          <a:p>
            <a:pPr marL="111125" indent="-111125" defTabSz="514350">
              <a:spcAft>
                <a:spcPts val="600"/>
              </a:spcAft>
              <a:buFont typeface="Arial" panose="020B0604020202020204" pitchFamily="34" charset="0"/>
              <a:buChar char="•"/>
              <a:defRPr/>
            </a:pPr>
            <a:r>
              <a:rPr lang="en-US" sz="900">
                <a:latin typeface="Segoe Sans Display" pitchFamily="2" charset="0"/>
                <a:cs typeface="Segoe Sans Display" pitchFamily="2" charset="0"/>
              </a:rPr>
              <a:t>Optimized for Microsoft 365</a:t>
            </a:r>
          </a:p>
          <a:p>
            <a:pPr marL="111125" indent="-111125" defTabSz="514350">
              <a:spcAft>
                <a:spcPts val="600"/>
              </a:spcAft>
              <a:buFont typeface="Arial" panose="020B0604020202020204" pitchFamily="34" charset="0"/>
              <a:buChar char="•"/>
              <a:defRPr/>
            </a:pPr>
            <a:r>
              <a:rPr lang="en-US" sz="900">
                <a:latin typeface="Segoe Sans Display" pitchFamily="2" charset="0"/>
                <a:cs typeface="Segoe Sans Display" pitchFamily="2" charset="0"/>
              </a:rPr>
              <a:t>Optional on board NPU for supercharged performance </a:t>
            </a:r>
          </a:p>
          <a:p>
            <a:pPr marL="111125" indent="-111125" defTabSz="514350">
              <a:spcAft>
                <a:spcPts val="600"/>
              </a:spcAft>
              <a:buFont typeface="Arial" panose="020B0604020202020204" pitchFamily="34" charset="0"/>
              <a:buChar char="•"/>
              <a:defRPr/>
            </a:pPr>
            <a:r>
              <a:rPr lang="en-US" sz="900">
                <a:latin typeface="Segoe Sans Display" pitchFamily="2" charset="0"/>
                <a:cs typeface="Segoe Sans Display" pitchFamily="2" charset="0"/>
              </a:rPr>
              <a:t>High quality cameras, microphone, and displays</a:t>
            </a:r>
          </a:p>
          <a:p>
            <a:pPr marL="111125" indent="-111125" defTabSz="514350">
              <a:spcAft>
                <a:spcPts val="600"/>
              </a:spcAft>
              <a:buFont typeface="Arial" panose="020B0604020202020204" pitchFamily="34" charset="0"/>
              <a:buChar char="•"/>
              <a:defRPr/>
            </a:pPr>
            <a:r>
              <a:rPr lang="en-US" sz="900">
                <a:latin typeface="Segoe Sans Display" pitchFamily="2" charset="0"/>
                <a:cs typeface="Segoe Sans Display" pitchFamily="2" charset="0"/>
              </a:rPr>
              <a:t>Enhanced pen, ink, touch, and voice support</a:t>
            </a:r>
          </a:p>
          <a:p>
            <a:pPr marL="111125" indent="-111125" defTabSz="514350">
              <a:spcAft>
                <a:spcPts val="600"/>
              </a:spcAft>
              <a:buFont typeface="Arial" panose="020B0604020202020204" pitchFamily="34" charset="0"/>
              <a:buChar char="•"/>
              <a:defRPr/>
            </a:pPr>
            <a:r>
              <a:rPr lang="en-US" sz="900">
                <a:latin typeface="Segoe Sans Display" pitchFamily="2" charset="0"/>
                <a:cs typeface="Segoe Sans Display" pitchFamily="2" charset="0"/>
              </a:rPr>
              <a:t>61% longer battery life on average with more responsive performance</a:t>
            </a:r>
          </a:p>
        </p:txBody>
      </p:sp>
      <p:sp>
        <p:nvSpPr>
          <p:cNvPr id="73" name="Subtitle 2">
            <a:extLst>
              <a:ext uri="{FF2B5EF4-FFF2-40B4-BE49-F238E27FC236}">
                <a16:creationId xmlns:a16="http://schemas.microsoft.com/office/drawing/2014/main" id="{62B0F457-CF4F-3B10-C6ED-1C3CC9E45E2D}"/>
              </a:ext>
            </a:extLst>
          </p:cNvPr>
          <p:cNvSpPr txBox="1">
            <a:spLocks/>
          </p:cNvSpPr>
          <p:nvPr/>
        </p:nvSpPr>
        <p:spPr>
          <a:xfrm>
            <a:off x="316578" y="4288389"/>
            <a:ext cx="2679383" cy="1709571"/>
          </a:xfrm>
          <a:prstGeom prst="rect">
            <a:avLst/>
          </a:prstGeom>
        </p:spPr>
        <p:txBody>
          <a:bodyPr vert="horz" wrap="square" lIns="0" tIns="0" rIns="0" bIns="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defTabSz="685594">
              <a:lnSpc>
                <a:spcPct val="120000"/>
              </a:lnSpc>
              <a:spcBef>
                <a:spcPts val="0"/>
              </a:spcBef>
              <a:spcAft>
                <a:spcPts val="900"/>
              </a:spcAft>
              <a:defRPr/>
            </a:pPr>
            <a:r>
              <a:rPr lang="en-US" sz="900">
                <a:solidFill>
                  <a:srgbClr val="0078D4"/>
                </a:solidFill>
                <a:latin typeface="Segoe Sans Display Semibold" pitchFamily="2" charset="0"/>
                <a:cs typeface="Segoe Sans Display Semibold" pitchFamily="2" charset="0"/>
              </a:rPr>
              <a:t>The opportunity</a:t>
            </a:r>
          </a:p>
          <a:p>
            <a:pPr algn="l" defTabSz="685594">
              <a:lnSpc>
                <a:spcPct val="120000"/>
              </a:lnSpc>
              <a:spcBef>
                <a:spcPts val="0"/>
              </a:spcBef>
              <a:spcAft>
                <a:spcPts val="900"/>
              </a:spcAft>
              <a:defRPr/>
            </a:pPr>
            <a:r>
              <a:rPr lang="en-US" sz="900">
                <a:latin typeface="Segoe Sans Display" pitchFamily="2" charset="0"/>
              </a:rPr>
              <a:t>Most SMBs aren’t aware of the latest security and productivity benefits, or how easy Windows 11 Pro is to deploy and manage—including compatibility with mission-critical applications.</a:t>
            </a:r>
          </a:p>
          <a:p>
            <a:pPr algn="l" defTabSz="685594">
              <a:lnSpc>
                <a:spcPct val="120000"/>
              </a:lnSpc>
              <a:spcBef>
                <a:spcPts val="0"/>
              </a:spcBef>
              <a:spcAft>
                <a:spcPts val="900"/>
              </a:spcAft>
              <a:defRPr/>
            </a:pPr>
            <a:r>
              <a:rPr lang="en-US" sz="900">
                <a:latin typeface="Segoe Sans Display" pitchFamily="2" charset="0"/>
              </a:rPr>
              <a:t>And with new Windows 11 Pro PCs as the cornerstone of their IT environment, you can help them create a roadmap for leveraging new AI and cloud capabilities with Copilot and Microsoft 365.</a:t>
            </a:r>
          </a:p>
        </p:txBody>
      </p:sp>
      <p:pic>
        <p:nvPicPr>
          <p:cNvPr id="74" name="Graphic 73">
            <a:extLst>
              <a:ext uri="{FF2B5EF4-FFF2-40B4-BE49-F238E27FC236}">
                <a16:creationId xmlns:a16="http://schemas.microsoft.com/office/drawing/2014/main" id="{86D6F373-2E56-95B1-4986-0EE56C0011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6578" y="377873"/>
            <a:ext cx="1131820" cy="208345"/>
          </a:xfrm>
          <a:prstGeom prst="rect">
            <a:avLst/>
          </a:prstGeom>
        </p:spPr>
      </p:pic>
      <p:sp>
        <p:nvSpPr>
          <p:cNvPr id="75" name="TextBox 74">
            <a:extLst>
              <a:ext uri="{FF2B5EF4-FFF2-40B4-BE49-F238E27FC236}">
                <a16:creationId xmlns:a16="http://schemas.microsoft.com/office/drawing/2014/main" id="{5FFAAF35-4A55-5210-A85B-4F12C6B84A7C}"/>
              </a:ext>
            </a:extLst>
          </p:cNvPr>
          <p:cNvSpPr txBox="1"/>
          <p:nvPr/>
        </p:nvSpPr>
        <p:spPr>
          <a:xfrm>
            <a:off x="7915741" y="5077157"/>
            <a:ext cx="3858262" cy="1428083"/>
          </a:xfrm>
          <a:prstGeom prst="rect">
            <a:avLst/>
          </a:prstGeom>
          <a:ln w="9525" cap="rnd">
            <a:noFill/>
          </a:ln>
        </p:spPr>
        <p:style>
          <a:lnRef idx="2">
            <a:schemeClr val="accent1"/>
          </a:lnRef>
          <a:fillRef idx="0">
            <a:schemeClr val="accent1"/>
          </a:fillRef>
          <a:effectRef idx="1">
            <a:schemeClr val="accent1"/>
          </a:effectRef>
          <a:fontRef idx="minor">
            <a:schemeClr val="tx1"/>
          </a:fontRef>
        </p:style>
        <p:txBody>
          <a:bodyPr wrap="square" lIns="0" tIns="0" rIns="0" bIns="0" rtlCol="0">
            <a:spAutoFit/>
          </a:bodyPr>
          <a:lstStyle/>
          <a:p>
            <a:pPr defTabSz="685594">
              <a:lnSpc>
                <a:spcPct val="120000"/>
              </a:lnSpc>
              <a:spcAft>
                <a:spcPts val="600"/>
              </a:spcAft>
              <a:defRPr/>
            </a:pPr>
            <a:r>
              <a:rPr lang="en-US" sz="900">
                <a:solidFill>
                  <a:srgbClr val="0078D4"/>
                </a:solidFill>
                <a:latin typeface="Segoe Sans Display Semibold" pitchFamily="2" charset="0"/>
                <a:cs typeface="Segoe Sans Display Semibold" pitchFamily="2" charset="0"/>
              </a:rPr>
              <a:t>Additional Resources</a:t>
            </a:r>
            <a:endParaRPr lang="en-US" sz="900">
              <a:solidFill>
                <a:srgbClr val="0078D4"/>
              </a:solidFill>
              <a:latin typeface="Segoe Sans Display Semibold" pitchFamily="2" charset="0"/>
              <a:cs typeface="Segoe Sans Display Semibold" pitchFamily="2" charset="0"/>
              <a:hlinkClick r:id="rId6">
                <a:extLst>
                  <a:ext uri="{A12FA001-AC4F-418D-AE19-62706E023703}">
                    <ahyp:hlinkClr xmlns:ahyp="http://schemas.microsoft.com/office/drawing/2018/hyperlinkcolor" val="tx"/>
                  </a:ext>
                </a:extLst>
              </a:hlinkClick>
            </a:endParaRPr>
          </a:p>
          <a:p>
            <a:pPr marL="129779" indent="-129779" defTabSz="685800">
              <a:spcAft>
                <a:spcPts val="600"/>
              </a:spcAft>
              <a:buSzPct val="80000"/>
              <a:buFont typeface="Segoe UI Symbol" panose="020B0502040204020203" pitchFamily="34" charset="0"/>
              <a:buChar char=""/>
              <a:defRPr/>
            </a:pPr>
            <a:r>
              <a:rPr lang="en-US" sz="900" kern="100">
                <a:latin typeface="Segoe Sans Display" pitchFamily="2" charset="0"/>
                <a:cs typeface="Segoe Sans Display" pitchFamily="2" charset="0"/>
                <a:hlinkClick r:id="rId6">
                  <a:extLst>
                    <a:ext uri="{A12FA001-AC4F-418D-AE19-62706E023703}">
                      <ahyp:hlinkClr xmlns:ahyp="http://schemas.microsoft.com/office/drawing/2018/hyperlinkcolor" val="tx"/>
                    </a:ext>
                  </a:extLst>
                </a:hlinkClick>
              </a:rPr>
              <a:t>Windows 11 Pro for business</a:t>
            </a:r>
            <a:endParaRPr lang="en-US" sz="900" kern="100">
              <a:latin typeface="Segoe Sans Display" pitchFamily="2" charset="0"/>
              <a:cs typeface="Segoe Sans Display" pitchFamily="2" charset="0"/>
            </a:endParaRPr>
          </a:p>
          <a:p>
            <a:pPr marL="129779" indent="-129779" defTabSz="685800">
              <a:spcAft>
                <a:spcPts val="600"/>
              </a:spcAft>
              <a:buSzPct val="80000"/>
              <a:buFont typeface="Segoe UI Symbol" panose="020B0502040204020203" pitchFamily="34" charset="0"/>
              <a:buChar char=""/>
              <a:defRPr/>
            </a:pPr>
            <a:r>
              <a:rPr lang="en-US" sz="900" kern="100">
                <a:latin typeface="Segoe Sans Display" pitchFamily="2" charset="0"/>
                <a:cs typeface="Segoe Sans Display" pitchFamily="2" charset="0"/>
                <a:hlinkClick r:id="rId7">
                  <a:extLst>
                    <a:ext uri="{A12FA001-AC4F-418D-AE19-62706E023703}">
                      <ahyp:hlinkClr xmlns:ahyp="http://schemas.microsoft.com/office/drawing/2018/hyperlinkcolor" val="tx"/>
                    </a:ext>
                  </a:extLst>
                </a:hlinkClick>
              </a:rPr>
              <a:t>Windows Insider Program</a:t>
            </a:r>
            <a:endParaRPr lang="en-US" sz="900" kern="100">
              <a:latin typeface="Segoe Sans Display" pitchFamily="2" charset="0"/>
              <a:cs typeface="Segoe Sans Display" pitchFamily="2" charset="0"/>
            </a:endParaRPr>
          </a:p>
          <a:p>
            <a:pPr defTabSz="685594">
              <a:spcAft>
                <a:spcPts val="600"/>
              </a:spcAft>
              <a:buSzPct val="80000"/>
              <a:defRPr/>
            </a:pPr>
            <a:endParaRPr lang="en-US" sz="700" kern="100">
              <a:solidFill>
                <a:srgbClr val="002060"/>
              </a:solidFill>
              <a:latin typeface="Segoe Sans Display" pitchFamily="2" charset="0"/>
              <a:cs typeface="Segoe Sans Display" pitchFamily="2" charset="0"/>
            </a:endParaRPr>
          </a:p>
          <a:p>
            <a:pPr defTabSz="685594">
              <a:spcAft>
                <a:spcPts val="600"/>
              </a:spcAft>
              <a:buSzPct val="80000"/>
              <a:defRPr/>
            </a:pPr>
            <a:r>
              <a:rPr lang="en-US" sz="900">
                <a:solidFill>
                  <a:srgbClr val="0078D4"/>
                </a:solidFill>
                <a:latin typeface="Segoe Sans Display Semibold" pitchFamily="2" charset="0"/>
                <a:cs typeface="Segoe Sans Display Semibold" pitchFamily="2" charset="0"/>
              </a:rPr>
              <a:t>Quick Start Guides</a:t>
            </a:r>
          </a:p>
          <a:p>
            <a:pPr marL="129779" indent="-129779" defTabSz="685800">
              <a:spcAft>
                <a:spcPts val="600"/>
              </a:spcAft>
              <a:buSzPct val="80000"/>
              <a:buFont typeface="Segoe UI Symbol" panose="020B0502040204020203" pitchFamily="34" charset="0"/>
              <a:buChar char=""/>
              <a:defRPr/>
            </a:pPr>
            <a:r>
              <a:rPr lang="en-US" sz="900" kern="100">
                <a:latin typeface="Segoe Sans Display" pitchFamily="2" charset="0"/>
                <a:cs typeface="Segoe Sans Display" pitchFamily="2" charset="0"/>
                <a:hlinkClick r:id="rId8">
                  <a:extLst>
                    <a:ext uri="{A12FA001-AC4F-418D-AE19-62706E023703}">
                      <ahyp:hlinkClr xmlns:ahyp="http://schemas.microsoft.com/office/drawing/2018/hyperlinkcolor" val="tx"/>
                    </a:ext>
                  </a:extLst>
                </a:hlinkClick>
              </a:rPr>
              <a:t>Existing Windows users switching to Windows 11 Pro</a:t>
            </a:r>
            <a:endParaRPr lang="en-US" sz="900" kern="100">
              <a:latin typeface="Segoe Sans Display" pitchFamily="2" charset="0"/>
              <a:cs typeface="Segoe Sans Display" pitchFamily="2" charset="0"/>
              <a:hlinkClick r:id="rId9">
                <a:extLst>
                  <a:ext uri="{A12FA001-AC4F-418D-AE19-62706E023703}">
                    <ahyp:hlinkClr xmlns:ahyp="http://schemas.microsoft.com/office/drawing/2018/hyperlinkcolor" val="tx"/>
                  </a:ext>
                </a:extLst>
              </a:hlinkClick>
            </a:endParaRPr>
          </a:p>
          <a:p>
            <a:pPr marL="129779" indent="-129779" defTabSz="685800">
              <a:spcAft>
                <a:spcPts val="600"/>
              </a:spcAft>
              <a:buSzPct val="80000"/>
              <a:buFont typeface="Segoe UI Symbol" panose="020B0502040204020203" pitchFamily="34" charset="0"/>
              <a:buChar char=""/>
              <a:defRPr/>
            </a:pPr>
            <a:r>
              <a:rPr lang="en-US" sz="900" kern="100">
                <a:latin typeface="Segoe Sans Display" pitchFamily="2" charset="0"/>
                <a:cs typeface="Segoe Sans Display" pitchFamily="2" charset="0"/>
                <a:hlinkClick r:id="rId9">
                  <a:extLst>
                    <a:ext uri="{A12FA001-AC4F-418D-AE19-62706E023703}">
                      <ahyp:hlinkClr xmlns:ahyp="http://schemas.microsoft.com/office/drawing/2018/hyperlinkcolor" val="tx"/>
                    </a:ext>
                  </a:extLst>
                </a:hlinkClick>
              </a:rPr>
              <a:t>Apple users switching to Windows 11 Pro</a:t>
            </a:r>
            <a:endParaRPr lang="en-US" sz="900" kern="100">
              <a:latin typeface="Segoe Sans Display" pitchFamily="2" charset="0"/>
              <a:cs typeface="Segoe Sans Display" pitchFamily="2" charset="0"/>
            </a:endParaRPr>
          </a:p>
        </p:txBody>
      </p:sp>
    </p:spTree>
    <p:extLst>
      <p:ext uri="{BB962C8B-B14F-4D97-AF65-F5344CB8AC3E}">
        <p14:creationId xmlns:p14="http://schemas.microsoft.com/office/powerpoint/2010/main" val="31378246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A8CE38DB0C11408DF64FF95CC1D0CC" ma:contentTypeVersion="23" ma:contentTypeDescription="Create a new document." ma:contentTypeScope="" ma:versionID="937a155d2b3565189c30cadcac043dec">
  <xsd:schema xmlns:xsd="http://www.w3.org/2001/XMLSchema" xmlns:xs="http://www.w3.org/2001/XMLSchema" xmlns:p="http://schemas.microsoft.com/office/2006/metadata/properties" xmlns:ns1="http://schemas.microsoft.com/sharepoint/v3" xmlns:ns2="4a413ed6-04a5-4ed9-b641-b35fd5ad6802" xmlns:ns3="dd7853b6-0665-422f-be09-c1531d1d97bc" xmlns:ns4="230e9df3-be65-4c73-a93b-d1236ebd677e" targetNamespace="http://schemas.microsoft.com/office/2006/metadata/properties" ma:root="true" ma:fieldsID="a5c48feca9dd2ff6f053ac49eb694045" ns1:_="" ns2:_="" ns3:_="" ns4:_="">
    <xsd:import namespace="http://schemas.microsoft.com/sharepoint/v3"/>
    <xsd:import namespace="4a413ed6-04a5-4ed9-b641-b35fd5ad6802"/>
    <xsd:import namespace="dd7853b6-0665-422f-be09-c1531d1d97bc"/>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3:SharedWithUsers" minOccurs="0"/>
                <xsd:element ref="ns3:SharedWithDetails" minOccurs="0"/>
                <xsd:element ref="ns3:LastSharedByUser" minOccurs="0"/>
                <xsd:element ref="ns3:LastSharedByTime"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4:TaxCatchAll"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413ed6-04a5-4ed9-b641-b35fd5ad680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Location" ma:index="11" nillable="true" ma:displayName="MediaServiceLocation" ma:description="" ma:internalName="MediaServiceLocation" ma:readOnly="true">
      <xsd:simpleType>
        <xsd:restriction base="dms:Text"/>
      </xsd:simpleType>
    </xsd:element>
    <xsd:element name="MediaServiceAutoTags" ma:index="12"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fals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DocTags" ma:index="29" nillable="true" ma:displayName="MediaServiceDocTags" ma:hidden="true" ma:internalName="MediaServiceDocTags" ma:readOnly="true">
      <xsd:simpleType>
        <xsd:restriction base="dms:Note"/>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7853b6-0665-422f-be09-c1531d1d97b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LastSharedByUser" ma:index="15" nillable="true" ma:displayName="Last Shared By User" ma:hidden="true" ma:internalName="LastSharedByUser" ma:readOnly="true">
      <xsd:simpleType>
        <xsd:restriction base="dms:Note"/>
      </xsd:simpleType>
    </xsd:element>
    <xsd:element name="LastSharedByTime" ma:index="16" nillable="true" ma:displayName="Last Shared By Time"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1dc02fc1-e80d-47e4-9b50-acaf8ab1fb20}" ma:internalName="TaxCatchAll" ma:showField="CatchAllData" ma:web="dd7853b6-0665-422f-be09-c1531d1d97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xsi:nil="true"/>
    <_ip_UnifiedCompliancePolicyUIAction xmlns="http://schemas.microsoft.com/sharepoint/v3" xsi:nil="true"/>
    <_ip_UnifiedCompliancePolicyProperties xmlns="http://schemas.microsoft.com/sharepoint/v3" xsi:nil="true"/>
    <lcf76f155ced4ddcb4097134ff3c332f xmlns="4a413ed6-04a5-4ed9-b641-b35fd5ad6802">
      <Terms xmlns="http://schemas.microsoft.com/office/infopath/2007/PartnerControls"/>
    </lcf76f155ced4ddcb4097134ff3c332f>
    <SharedWithUsers xmlns="dd7853b6-0665-422f-be09-c1531d1d97bc">
      <UserInfo>
        <DisplayName/>
        <AccountId xsi:nil="true"/>
        <AccountType/>
      </UserInfo>
    </SharedWithUsers>
    <MediaLengthInSeconds xmlns="4a413ed6-04a5-4ed9-b641-b35fd5ad6802" xsi:nil="true"/>
    <MediaServiceKeyPoints xmlns="4a413ed6-04a5-4ed9-b641-b35fd5ad6802" xsi:nil="true"/>
  </documentManagement>
</p:properties>
</file>

<file path=customXml/itemProps1.xml><?xml version="1.0" encoding="utf-8"?>
<ds:datastoreItem xmlns:ds="http://schemas.openxmlformats.org/officeDocument/2006/customXml" ds:itemID="{39B27506-7BC2-4C6B-B122-13BD2D818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a413ed6-04a5-4ed9-b641-b35fd5ad6802"/>
    <ds:schemaRef ds:uri="dd7853b6-0665-422f-be09-c1531d1d97bc"/>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0A5EEF-56F2-44F1-A26F-EB19B794E75B}">
  <ds:schemaRefs>
    <ds:schemaRef ds:uri="http://schemas.microsoft.com/sharepoint/v3/contenttype/forms"/>
  </ds:schemaRefs>
</ds:datastoreItem>
</file>

<file path=customXml/itemProps3.xml><?xml version="1.0" encoding="utf-8"?>
<ds:datastoreItem xmlns:ds="http://schemas.openxmlformats.org/officeDocument/2006/customXml" ds:itemID="{0FC53DCC-4A9D-42BA-881E-8684F3F86326}">
  <ds:schemaRefs>
    <ds:schemaRef ds:uri="230e9df3-be65-4c73-a93b-d1236ebd677e"/>
    <ds:schemaRef ds:uri="42ec9920-3768-47d3-9fa4-e5c6b5933c05"/>
    <ds:schemaRef ds:uri="4a413ed6-04a5-4ed9-b641-b35fd5ad6802"/>
    <ds:schemaRef ds:uri="6382740b-f72f-4bec-a370-ba4d8caa9085"/>
    <ds:schemaRef ds:uri="dd7853b6-0665-422f-be09-c1531d1d97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1631</Words>
  <Application>Microsoft Office PowerPoint</Application>
  <PresentationFormat>Custom</PresentationFormat>
  <Paragraphs>121</Paragraphs>
  <Slides>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Aptos</vt:lpstr>
      <vt:lpstr>Aptos Display</vt:lpstr>
      <vt:lpstr>Arial</vt:lpstr>
      <vt:lpstr>Segoe Sans Display</vt:lpstr>
      <vt:lpstr>Segoe Sans Display Semibold</vt:lpstr>
      <vt:lpstr>Segoe UI Symbol</vt:lpstr>
      <vt:lpstr>Office Theme</vt:lpstr>
      <vt:lpstr>1_Office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cp:revision>
  <dcterms:created xsi:type="dcterms:W3CDTF">2024-09-03T21:18:55Z</dcterms:created>
  <dcterms:modified xsi:type="dcterms:W3CDTF">2024-09-26T14:04:56Z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Order">
    <vt:r8>2138100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For">
    <vt:lpwstr/>
  </property>
  <property fmtid="{D5CDD505-2E9C-101B-9397-08002B2CF9AE}" pid="11" name="Confidentiality">
    <vt:lpwstr>5;#internal users|461efa83-0283-486a-a8d5-943328f3693f</vt:lpwstr>
  </property>
  <property fmtid="{D5CDD505-2E9C-101B-9397-08002B2CF9AE}" pid="12" name="About">
    <vt:lpwstr/>
  </property>
  <property fmtid="{D5CDD505-2E9C-101B-9397-08002B2CF9AE}" pid="13" name="_dlc_policyId">
    <vt:lpwstr/>
  </property>
  <property fmtid="{D5CDD505-2E9C-101B-9397-08002B2CF9AE}" pid="14" name="ItemRetentionFormula">
    <vt:lpwstr/>
  </property>
  <property fmtid="{D5CDD505-2E9C-101B-9397-08002B2CF9AE}" pid="15" name="_dlc_DocIdItemGuid">
    <vt:lpwstr>fd3762cc-c51a-48b6-8297-b005418f2b33</vt:lpwstr>
  </property>
  <property fmtid="{D5CDD505-2E9C-101B-9397-08002B2CF9AE}" pid="16" name="ContentTypeId">
    <vt:lpwstr>0x010100B7A8CE38DB0C11408DF64FF95CC1D0CC</vt:lpwstr>
  </property>
</Properties>
</file>